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2.xml" ContentType="application/vnd.openxmlformats-officedocument.drawingml.chartshape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8"/>
  </p:notesMasterIdLst>
  <p:sldIdLst>
    <p:sldId id="1847" r:id="rId5"/>
    <p:sldId id="1893" r:id="rId6"/>
    <p:sldId id="275" r:id="rId7"/>
    <p:sldId id="257" r:id="rId8"/>
    <p:sldId id="266" r:id="rId9"/>
    <p:sldId id="263" r:id="rId10"/>
    <p:sldId id="1941" r:id="rId11"/>
    <p:sldId id="2063" r:id="rId12"/>
    <p:sldId id="2018" r:id="rId13"/>
    <p:sldId id="2078" r:id="rId14"/>
    <p:sldId id="2079" r:id="rId15"/>
    <p:sldId id="2062" r:id="rId16"/>
    <p:sldId id="265" r:id="rId17"/>
    <p:sldId id="262" r:id="rId18"/>
    <p:sldId id="291" r:id="rId19"/>
    <p:sldId id="260" r:id="rId20"/>
    <p:sldId id="272" r:id="rId21"/>
    <p:sldId id="274" r:id="rId22"/>
    <p:sldId id="261" r:id="rId23"/>
    <p:sldId id="258" r:id="rId24"/>
    <p:sldId id="259" r:id="rId25"/>
    <p:sldId id="271" r:id="rId26"/>
    <p:sldId id="2147483644" r:id="rId27"/>
    <p:sldId id="283" r:id="rId28"/>
    <p:sldId id="267" r:id="rId29"/>
    <p:sldId id="256" r:id="rId30"/>
    <p:sldId id="268" r:id="rId31"/>
    <p:sldId id="264" r:id="rId32"/>
    <p:sldId id="279" r:id="rId33"/>
    <p:sldId id="2147483647" r:id="rId34"/>
    <p:sldId id="270" r:id="rId35"/>
    <p:sldId id="1977" r:id="rId36"/>
    <p:sldId id="273" r:id="rId37"/>
  </p:sldIdLst>
  <p:sldSz cx="12192000" cy="6858000"/>
  <p:notesSz cx="6858000" cy="9144000"/>
  <p:embeddedFontLst>
    <p:embeddedFont>
      <p:font typeface="Aptos Bold" panose="020B0004020202020204" pitchFamily="34" charset="0"/>
      <p:bold r:id="rId39"/>
    </p:embeddedFont>
    <p:embeddedFont>
      <p:font typeface="Aptos Light" panose="020B0004020202020204" pitchFamily="34" charset="0"/>
      <p:regular r:id="rId40"/>
      <p:italic r:id="rId41"/>
    </p:embeddedFont>
    <p:embeddedFont>
      <p:font typeface="Open Sans" panose="020B0606030504020204" pitchFamily="34" charset="0"/>
      <p:regular r:id="rId42"/>
      <p:bold r:id="rId43"/>
      <p:italic r:id="rId44"/>
      <p:boldItalic r:id="rId45"/>
    </p:embeddedFont>
    <p:embeddedFont>
      <p:font typeface="Open Sans Light" panose="020B0306030504020204" pitchFamily="34" charset="0"/>
      <p:regular r:id="rId46"/>
      <p:italic r:id="rId47"/>
    </p:embeddedFont>
    <p:embeddedFont>
      <p:font typeface="Verdana" panose="020B060403050404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DE5FA49A-EFA7-1043-9608-B59731CAF94E}">
          <p14:sldIdLst>
            <p14:sldId id="1847"/>
            <p14:sldId id="1893"/>
            <p14:sldId id="275"/>
            <p14:sldId id="257"/>
            <p14:sldId id="266"/>
            <p14:sldId id="263"/>
            <p14:sldId id="1941"/>
            <p14:sldId id="2063"/>
            <p14:sldId id="2018"/>
            <p14:sldId id="2078"/>
            <p14:sldId id="2079"/>
            <p14:sldId id="2062"/>
            <p14:sldId id="265"/>
            <p14:sldId id="262"/>
            <p14:sldId id="291"/>
            <p14:sldId id="260"/>
            <p14:sldId id="272"/>
            <p14:sldId id="274"/>
            <p14:sldId id="261"/>
            <p14:sldId id="258"/>
            <p14:sldId id="259"/>
            <p14:sldId id="271"/>
            <p14:sldId id="2147483644"/>
            <p14:sldId id="283"/>
            <p14:sldId id="267"/>
            <p14:sldId id="256"/>
            <p14:sldId id="268"/>
            <p14:sldId id="264"/>
            <p14:sldId id="279"/>
            <p14:sldId id="2147483647"/>
            <p14:sldId id="270"/>
            <p14:sldId id="1977"/>
            <p14:sldId id="273"/>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E42A82-846E-C6AC-F437-A60E642BE301}" name="Guest User" initials="GU" userId="S::urn:spo:tenantanon#e1cba355-3330-410b-95f2-0291774ce738::" providerId="AD"/>
  <p188:author id="{A9B72484-C146-9020-B5C2-185B179F4437}" name="Dr. Luis Ammann" initials="LA" userId="S::Luis.Ammann@quadra-energy.com::dc47a523-598a-444c-bc36-83efab422c86" providerId="AD"/>
  <p188:author id="{1FF597DF-0065-17ED-9140-EAE02677C39B}" name="Yannick Breitsch" initials="YB" userId="S::yannick.breitsch@quadra-energy.com::48c61294-92bf-406f-94e9-33977e3ba4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25072"/>
    <a:srgbClr val="1B395C"/>
    <a:srgbClr val="3F6986"/>
    <a:srgbClr val="93E28E"/>
    <a:srgbClr val="6AC2DE"/>
    <a:srgbClr val="215274"/>
    <a:srgbClr val="7BE595"/>
    <a:srgbClr val="60BEDC"/>
    <a:srgbClr val="194B6E"/>
    <a:srgbClr val="56A3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806EDE-C032-6E45-AF81-0E385047A3D0}" v="1938" dt="2026-10-06T07:54:43.100"/>
    <p1510:client id="{C026E018-9100-8949-AD5F-A50F77C2ED88}" v="848" dt="2026-10-06T07:55:37.36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font" Target="fonts/font10.fntdata"/><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font" Target="fonts/font3.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1.fntdata"/><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_107_BDB67309.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_107_BDB67309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https://quadraenergy745-my.sharepoint.com/personal/michael_langguth_quadra-energy_com/Documents/Microsoft%20Teams-Chatdateien/plot_techavail_vs_pro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lukas.rossa\Downloads\august.csv"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lukas.rossa\Downloads\energy-charts_Prognosen_und_Ist-Wert_in_Deutschland_in_Woche_35_2026-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Arbeitsblatt_11B_25E0BBFE.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Arbeitsblatt_10B_320052C8.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Arbeitsblatt_10C_4B68EF99.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Arbeitsblatt_108_BFD86651.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2.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Arbeitsblatt_7FFFFFFF_71D330FE.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Arbeitsblatt_10E_9CC72D42.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35790944281431"/>
          <c:y val="3.0165314983859794E-2"/>
          <c:w val="0.83896860786807681"/>
          <c:h val="0.79333621816410871"/>
        </c:manualLayout>
      </c:layout>
      <c:lineChart>
        <c:grouping val="standard"/>
        <c:varyColors val="0"/>
        <c:ser>
          <c:idx val="0"/>
          <c:order val="0"/>
          <c:tx>
            <c:strRef>
              <c:f>Tabelle1!$B$1</c:f>
              <c:strCache>
                <c:ptCount val="1"/>
                <c:pt idx="0">
                  <c:v>PV</c:v>
                </c:pt>
              </c:strCache>
            </c:strRef>
          </c:tx>
          <c:spPr>
            <a:ln w="50800" cap="rnd">
              <a:solidFill>
                <a:srgbClr val="FFC000"/>
              </a:solidFill>
              <a:round/>
            </a:ln>
            <a:effectLst/>
          </c:spPr>
          <c:marker>
            <c:symbol val="circle"/>
            <c:size val="5"/>
            <c:spPr>
              <a:solidFill>
                <a:schemeClr val="tx2">
                  <a:lumMod val="50000"/>
                  <a:lumOff val="50000"/>
                </a:schemeClr>
              </a:solidFill>
              <a:ln w="9525">
                <a:solidFill>
                  <a:schemeClr val="accent1"/>
                </a:solidFill>
              </a:ln>
              <a:effectLst/>
            </c:spPr>
          </c:marker>
          <c:cat>
            <c:numRef>
              <c:f>Tabelle1!$A$2:$A$13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Tabelle1!$B$2:$B$13</c:f>
              <c:numCache>
                <c:formatCode>0.00</c:formatCode>
                <c:ptCount val="12"/>
                <c:pt idx="0">
                  <c:v>2.2752375206022801E-2</c:v>
                </c:pt>
                <c:pt idx="1">
                  <c:v>4.4514839148814198E-2</c:v>
                </c:pt>
                <c:pt idx="2">
                  <c:v>9.4825093419416001E-2</c:v>
                </c:pt>
                <c:pt idx="3">
                  <c:v>0.13476403756389799</c:v>
                </c:pt>
                <c:pt idx="4">
                  <c:v>0.15944739629330501</c:v>
                </c:pt>
                <c:pt idx="5">
                  <c:v>0.16604161540523699</c:v>
                </c:pt>
                <c:pt idx="6">
                  <c:v>0.16487290728335899</c:v>
                </c:pt>
                <c:pt idx="7">
                  <c:v>0.14554967516765999</c:v>
                </c:pt>
                <c:pt idx="8">
                  <c:v>0.100760405010255</c:v>
                </c:pt>
                <c:pt idx="9">
                  <c:v>6.4579373464429102E-2</c:v>
                </c:pt>
                <c:pt idx="10">
                  <c:v>3.0250082383449201E-2</c:v>
                </c:pt>
                <c:pt idx="11">
                  <c:v>1.8664433462081999E-2</c:v>
                </c:pt>
              </c:numCache>
            </c:numRef>
          </c:val>
          <c:smooth val="0"/>
          <c:extLst>
            <c:ext xmlns:c16="http://schemas.microsoft.com/office/drawing/2014/chart" uri="{C3380CC4-5D6E-409C-BE32-E72D297353CC}">
              <c16:uniqueId val="{00000000-7C29-BD4C-9BBF-6E596024F763}"/>
            </c:ext>
          </c:extLst>
        </c:ser>
        <c:ser>
          <c:idx val="1"/>
          <c:order val="1"/>
          <c:tx>
            <c:strRef>
              <c:f>Tabelle1!$C$1</c:f>
              <c:strCache>
                <c:ptCount val="1"/>
                <c:pt idx="0">
                  <c:v>Wind</c:v>
                </c:pt>
              </c:strCache>
            </c:strRef>
          </c:tx>
          <c:spPr>
            <a:ln w="50800" cap="rnd">
              <a:solidFill>
                <a:schemeClr val="tx2">
                  <a:lumMod val="50000"/>
                  <a:lumOff val="50000"/>
                </a:schemeClr>
              </a:solidFill>
              <a:round/>
            </a:ln>
            <a:effectLst/>
          </c:spPr>
          <c:marker>
            <c:symbol val="circle"/>
            <c:size val="5"/>
            <c:spPr>
              <a:solidFill>
                <a:srgbClr val="FFC000"/>
              </a:solidFill>
              <a:ln w="9525">
                <a:solidFill>
                  <a:schemeClr val="accent2"/>
                </a:solidFill>
              </a:ln>
              <a:effectLst/>
            </c:spPr>
          </c:marker>
          <c:cat>
            <c:numRef>
              <c:f>Tabelle1!$A$2:$A$13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Tabelle1!$C$2:$C$13</c:f>
              <c:numCache>
                <c:formatCode>0.00</c:formatCode>
                <c:ptCount val="12"/>
                <c:pt idx="0">
                  <c:v>0.121388554560365</c:v>
                </c:pt>
                <c:pt idx="1">
                  <c:v>0.100156466644264</c:v>
                </c:pt>
                <c:pt idx="2">
                  <c:v>9.8602642370896304E-2</c:v>
                </c:pt>
                <c:pt idx="3">
                  <c:v>7.0062116634425603E-2</c:v>
                </c:pt>
                <c:pt idx="4">
                  <c:v>6.5893968804310796E-2</c:v>
                </c:pt>
                <c:pt idx="5">
                  <c:v>5.6367751063603401E-2</c:v>
                </c:pt>
                <c:pt idx="6">
                  <c:v>5.6075914735950597E-2</c:v>
                </c:pt>
                <c:pt idx="7">
                  <c:v>5.6664318222884799E-2</c:v>
                </c:pt>
                <c:pt idx="8">
                  <c:v>6.8094679628267193E-2</c:v>
                </c:pt>
                <c:pt idx="9">
                  <c:v>9.0948764832745499E-2</c:v>
                </c:pt>
                <c:pt idx="10">
                  <c:v>9.8429000633723396E-2</c:v>
                </c:pt>
                <c:pt idx="11">
                  <c:v>0.117315821868561</c:v>
                </c:pt>
              </c:numCache>
            </c:numRef>
          </c:val>
          <c:smooth val="0"/>
          <c:extLst>
            <c:ext xmlns:c16="http://schemas.microsoft.com/office/drawing/2014/chart" uri="{C3380CC4-5D6E-409C-BE32-E72D297353CC}">
              <c16:uniqueId val="{00000001-7C29-BD4C-9BBF-6E596024F763}"/>
            </c:ext>
          </c:extLst>
        </c:ser>
        <c:dLbls>
          <c:showLegendKey val="0"/>
          <c:showVal val="0"/>
          <c:showCatName val="0"/>
          <c:showSerName val="0"/>
          <c:showPercent val="0"/>
          <c:showBubbleSize val="0"/>
        </c:dLbls>
        <c:marker val="1"/>
        <c:smooth val="0"/>
        <c:axId val="1288308320"/>
        <c:axId val="570335231"/>
      </c:lineChart>
      <c:catAx>
        <c:axId val="128830832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sz="1600"/>
                  <a:t>Monat</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crossAx val="570335231"/>
        <c:crosses val="autoZero"/>
        <c:auto val="1"/>
        <c:lblAlgn val="ctr"/>
        <c:lblOffset val="100"/>
        <c:noMultiLvlLbl val="0"/>
      </c:catAx>
      <c:valAx>
        <c:axId val="570335231"/>
        <c:scaling>
          <c:orientation val="minMax"/>
          <c:max val="0.2"/>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e-DE"/>
          </a:p>
        </c:txPr>
        <c:crossAx val="1288308320"/>
        <c:crosses val="autoZero"/>
        <c:crossBetween val="between"/>
        <c:majorUnit val="0.04"/>
      </c:valAx>
      <c:spPr>
        <a:noFill/>
        <a:ln>
          <a:noFill/>
        </a:ln>
        <a:effectLst/>
      </c:spPr>
    </c:plotArea>
    <c:legend>
      <c:legendPos val="b"/>
      <c:layout>
        <c:manualLayout>
          <c:xMode val="edge"/>
          <c:yMode val="edge"/>
          <c:x val="9.8440737019751853E-2"/>
          <c:y val="4.38746866734777E-2"/>
          <c:w val="0.23366991656201833"/>
          <c:h val="0.2232892255558782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296073855163772E-2"/>
          <c:y val="9.3300989805094853E-2"/>
          <c:w val="0.78347109383367286"/>
          <c:h val="0.80723781030239361"/>
        </c:manualLayout>
      </c:layout>
      <c:doughnutChart>
        <c:varyColors val="1"/>
        <c:ser>
          <c:idx val="0"/>
          <c:order val="0"/>
          <c:tx>
            <c:strRef>
              <c:f>Sheet1!$B$1</c:f>
              <c:strCache>
                <c:ptCount val="1"/>
                <c:pt idx="0">
                  <c:v>Sales</c:v>
                </c:pt>
              </c:strCache>
            </c:strRef>
          </c:tx>
          <c:dPt>
            <c:idx val="0"/>
            <c:bubble3D val="0"/>
            <c:spPr>
              <a:solidFill>
                <a:srgbClr val="0BA5E0"/>
              </a:solidFill>
              <a:ln w="19050">
                <a:solidFill>
                  <a:schemeClr val="lt1"/>
                </a:solidFill>
              </a:ln>
              <a:effectLst/>
            </c:spPr>
            <c:extLst>
              <c:ext xmlns:c16="http://schemas.microsoft.com/office/drawing/2014/chart" uri="{C3380CC4-5D6E-409C-BE32-E72D297353CC}">
                <c16:uniqueId val="{00000001-5B38-9244-B82F-4A0FB2D3E312}"/>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3-5B38-9244-B82F-4A0FB2D3E312}"/>
              </c:ext>
            </c:extLst>
          </c:dPt>
          <c:dPt>
            <c:idx val="2"/>
            <c:bubble3D val="0"/>
            <c:spPr>
              <a:solidFill>
                <a:srgbClr val="DAEAEF"/>
              </a:solidFill>
              <a:ln w="19050">
                <a:solidFill>
                  <a:schemeClr val="lt1"/>
                </a:solidFill>
              </a:ln>
              <a:effectLst/>
            </c:spPr>
            <c:extLst>
              <c:ext xmlns:c16="http://schemas.microsoft.com/office/drawing/2014/chart" uri="{C3380CC4-5D6E-409C-BE32-E72D297353CC}">
                <c16:uniqueId val="{00000005-5B38-9244-B82F-4A0FB2D3E312}"/>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5B38-9244-B82F-4A0FB2D3E312}"/>
              </c:ext>
            </c:extLst>
          </c:dPt>
          <c:dPt>
            <c:idx val="4"/>
            <c:bubble3D val="0"/>
            <c:spPr>
              <a:solidFill>
                <a:srgbClr val="194B6E"/>
              </a:solidFill>
              <a:ln w="19050">
                <a:solidFill>
                  <a:schemeClr val="lt1"/>
                </a:solidFill>
              </a:ln>
              <a:effectLst/>
            </c:spPr>
            <c:extLst>
              <c:ext xmlns:c16="http://schemas.microsoft.com/office/drawing/2014/chart" uri="{C3380CC4-5D6E-409C-BE32-E72D297353CC}">
                <c16:uniqueId val="{00000009-5B38-9244-B82F-4A0FB2D3E312}"/>
              </c:ext>
            </c:extLst>
          </c:dPt>
          <c:dPt>
            <c:idx val="5"/>
            <c:bubble3D val="0"/>
            <c:spPr>
              <a:solidFill>
                <a:srgbClr val="56A369"/>
              </a:solidFill>
              <a:ln w="19050">
                <a:solidFill>
                  <a:schemeClr val="lt1"/>
                </a:solidFill>
              </a:ln>
              <a:effectLst/>
            </c:spPr>
            <c:extLst>
              <c:ext xmlns:c16="http://schemas.microsoft.com/office/drawing/2014/chart" uri="{C3380CC4-5D6E-409C-BE32-E72D297353CC}">
                <c16:uniqueId val="{0000000B-5B38-9244-B82F-4A0FB2D3E312}"/>
              </c:ext>
            </c:extLst>
          </c:dPt>
          <c:dLbls>
            <c:dLbl>
              <c:idx val="0"/>
              <c:layout>
                <c:manualLayout>
                  <c:x val="5.9788410228525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38-9244-B82F-4A0FB2D3E312}"/>
                </c:ext>
              </c:extLst>
            </c:dLbl>
            <c:dLbl>
              <c:idx val="4"/>
              <c:layout>
                <c:manualLayout>
                  <c:x val="2.9894205114262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B38-9244-B82F-4A0FB2D3E312}"/>
                </c:ext>
              </c:extLst>
            </c:dLbl>
            <c:dLbl>
              <c:idx val="5"/>
              <c:spPr>
                <a:solidFill>
                  <a:srgbClr val="FFFFFF"/>
                </a:solidFill>
                <a:ln w="9525" cap="flat" cmpd="sng" algn="ctr">
                  <a:solidFill>
                    <a:srgbClr val="2F445D">
                      <a:lumMod val="25000"/>
                      <a:lumOff val="75000"/>
                    </a:srgb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Open Sans Light" panose="020B0606030504020204" pitchFamily="34" charset="0"/>
                      <a:ea typeface="Open Sans Light" panose="020B0606030504020204" pitchFamily="34" charset="0"/>
                      <a:cs typeface="Open Sans Light" panose="020B0606030504020204" pitchFamily="34" charset="0"/>
                    </a:defRPr>
                  </a:pPr>
                  <a:endParaRPr lang="de-D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1"/>
                        <a:gd name="adj2" fmla="val 11897"/>
                      </a:avLst>
                    </a:prstGeom>
                    <a:noFill/>
                    <a:ln>
                      <a:noFill/>
                    </a:ln>
                  </c15:spPr>
                </c:ext>
                <c:ext xmlns:c16="http://schemas.microsoft.com/office/drawing/2014/chart" uri="{C3380CC4-5D6E-409C-BE32-E72D297353CC}">
                  <c16:uniqueId val="{0000000B-5B38-9244-B82F-4A0FB2D3E312}"/>
                </c:ext>
              </c:extLst>
            </c:dLbl>
            <c:spPr>
              <a:solidFill>
                <a:srgbClr val="FFFFFF"/>
              </a:solidFill>
              <a:ln>
                <a:solidFill>
                  <a:srgbClr val="2F445D">
                    <a:lumMod val="25000"/>
                    <a:lumOff val="75000"/>
                  </a:srgb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Open Sans Light" panose="020B0606030504020204" pitchFamily="34" charset="0"/>
                    <a:ea typeface="Open Sans Light" panose="020B0606030504020204" pitchFamily="34" charset="0"/>
                    <a:cs typeface="Open Sans Light" panose="020B0606030504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Sheet1!$A$2:$A$7</c:f>
              <c:strCache>
                <c:ptCount val="6"/>
                <c:pt idx="0">
                  <c:v>Wind</c:v>
                </c:pt>
                <c:pt idx="1">
                  <c:v>Solar</c:v>
                </c:pt>
                <c:pt idx="2">
                  <c:v>Other</c:v>
                </c:pt>
                <c:pt idx="3">
                  <c:v>Coal</c:v>
                </c:pt>
                <c:pt idx="4">
                  <c:v>Gas</c:v>
                </c:pt>
                <c:pt idx="5">
                  <c:v>Biomass</c:v>
                </c:pt>
              </c:strCache>
            </c:strRef>
          </c:cat>
          <c:val>
            <c:numRef>
              <c:f>Sheet1!$B$2:$B$7</c:f>
              <c:numCache>
                <c:formatCode>General</c:formatCode>
                <c:ptCount val="6"/>
                <c:pt idx="0">
                  <c:v>29.6</c:v>
                </c:pt>
                <c:pt idx="1">
                  <c:v>22</c:v>
                </c:pt>
                <c:pt idx="2" formatCode="0.0">
                  <c:v>7.3000000000000069</c:v>
                </c:pt>
                <c:pt idx="3">
                  <c:v>20.9</c:v>
                </c:pt>
                <c:pt idx="4">
                  <c:v>12.5</c:v>
                </c:pt>
                <c:pt idx="5" formatCode="0.0">
                  <c:v>7.7</c:v>
                </c:pt>
              </c:numCache>
            </c:numRef>
          </c:val>
          <c:extLst>
            <c:ext xmlns:c16="http://schemas.microsoft.com/office/drawing/2014/chart" uri="{C3380CC4-5D6E-409C-BE32-E72D297353CC}">
              <c16:uniqueId val="{0000000C-5B38-9244-B82F-4A0FB2D3E312}"/>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layout>
        <c:manualLayout>
          <c:xMode val="edge"/>
          <c:yMode val="edge"/>
          <c:x val="2.0035594465111994E-2"/>
          <c:y val="0.86859224189524642"/>
          <c:w val="0.94620746619430651"/>
          <c:h val="0.131407797488815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100850107854639E-2"/>
          <c:y val="8.2482725774567542E-2"/>
          <c:w val="0.91404441134073466"/>
          <c:h val="0.82042822349908961"/>
        </c:manualLayout>
      </c:layout>
      <c:areaChart>
        <c:grouping val="stacked"/>
        <c:varyColors val="0"/>
        <c:ser>
          <c:idx val="2"/>
          <c:order val="2"/>
          <c:tx>
            <c:strRef>
              <c:f>maibess!$E$1</c:f>
              <c:strCache>
                <c:ptCount val="1"/>
                <c:pt idx="0">
                  <c:v> pv_etso_act_de </c:v>
                </c:pt>
              </c:strCache>
            </c:strRef>
          </c:tx>
          <c:spPr>
            <a:solidFill>
              <a:srgbClr val="FFC000"/>
            </a:solidFill>
            <a:ln>
              <a:noFill/>
            </a:ln>
            <a:effectLst/>
          </c:spPr>
          <c:val>
            <c:numRef>
              <c:f>maibess!$E$2:$E$97</c:f>
              <c:numCache>
                <c:formatCode>General</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0.34</c:v>
                </c:pt>
                <c:pt idx="24">
                  <c:v>11.345000000000001</c:v>
                </c:pt>
                <c:pt idx="25">
                  <c:v>110.794</c:v>
                </c:pt>
                <c:pt idx="26">
                  <c:v>621.971</c:v>
                </c:pt>
                <c:pt idx="27">
                  <c:v>1590.9051999999999</c:v>
                </c:pt>
                <c:pt idx="28">
                  <c:v>2707.9850000000001</c:v>
                </c:pt>
                <c:pt idx="29">
                  <c:v>4131.085</c:v>
                </c:pt>
                <c:pt idx="30">
                  <c:v>5880.5214999999998</c:v>
                </c:pt>
                <c:pt idx="31">
                  <c:v>7915.9589999999998</c:v>
                </c:pt>
                <c:pt idx="32">
                  <c:v>10062.995000000001</c:v>
                </c:pt>
                <c:pt idx="33">
                  <c:v>12338.168</c:v>
                </c:pt>
                <c:pt idx="34">
                  <c:v>14584.24</c:v>
                </c:pt>
                <c:pt idx="35">
                  <c:v>16798.715</c:v>
                </c:pt>
                <c:pt idx="36">
                  <c:v>19035.627</c:v>
                </c:pt>
                <c:pt idx="37">
                  <c:v>21198.62</c:v>
                </c:pt>
                <c:pt idx="38">
                  <c:v>23317.32</c:v>
                </c:pt>
                <c:pt idx="39">
                  <c:v>25327.344000000001</c:v>
                </c:pt>
                <c:pt idx="40">
                  <c:v>27067.826000000001</c:v>
                </c:pt>
                <c:pt idx="41">
                  <c:v>28685.85</c:v>
                </c:pt>
                <c:pt idx="42">
                  <c:v>29902.285</c:v>
                </c:pt>
                <c:pt idx="43">
                  <c:v>30935.719000000001</c:v>
                </c:pt>
                <c:pt idx="44">
                  <c:v>31734.486000000001</c:v>
                </c:pt>
                <c:pt idx="45">
                  <c:v>32115.643</c:v>
                </c:pt>
                <c:pt idx="46">
                  <c:v>32606.072</c:v>
                </c:pt>
                <c:pt idx="47">
                  <c:v>33005.976999999999</c:v>
                </c:pt>
                <c:pt idx="48">
                  <c:v>33643.453000000001</c:v>
                </c:pt>
                <c:pt idx="49">
                  <c:v>34109.663999999997</c:v>
                </c:pt>
                <c:pt idx="50">
                  <c:v>34519.33</c:v>
                </c:pt>
                <c:pt idx="51">
                  <c:v>34620.413999999997</c:v>
                </c:pt>
                <c:pt idx="52">
                  <c:v>34495.285000000003</c:v>
                </c:pt>
                <c:pt idx="53">
                  <c:v>34186.152000000002</c:v>
                </c:pt>
                <c:pt idx="54">
                  <c:v>34024.667999999998</c:v>
                </c:pt>
                <c:pt idx="55">
                  <c:v>33519.472999999998</c:v>
                </c:pt>
                <c:pt idx="56">
                  <c:v>33327.565999999999</c:v>
                </c:pt>
                <c:pt idx="57">
                  <c:v>32655.986000000001</c:v>
                </c:pt>
                <c:pt idx="58">
                  <c:v>31870.353999999999</c:v>
                </c:pt>
                <c:pt idx="59">
                  <c:v>31066.504000000001</c:v>
                </c:pt>
                <c:pt idx="60">
                  <c:v>29713.439999999999</c:v>
                </c:pt>
                <c:pt idx="61">
                  <c:v>28325.905999999999</c:v>
                </c:pt>
                <c:pt idx="62">
                  <c:v>27302.111000000001</c:v>
                </c:pt>
                <c:pt idx="63">
                  <c:v>25942.870999999999</c:v>
                </c:pt>
                <c:pt idx="64">
                  <c:v>24611.053</c:v>
                </c:pt>
                <c:pt idx="65">
                  <c:v>22777.541000000001</c:v>
                </c:pt>
                <c:pt idx="66">
                  <c:v>21032.734</c:v>
                </c:pt>
                <c:pt idx="67">
                  <c:v>19155.164000000001</c:v>
                </c:pt>
                <c:pt idx="68">
                  <c:v>17427.842000000001</c:v>
                </c:pt>
                <c:pt idx="69">
                  <c:v>15404.482</c:v>
                </c:pt>
                <c:pt idx="70">
                  <c:v>13379.758</c:v>
                </c:pt>
                <c:pt idx="71">
                  <c:v>11460.92</c:v>
                </c:pt>
                <c:pt idx="72">
                  <c:v>9594.6910000000007</c:v>
                </c:pt>
                <c:pt idx="73">
                  <c:v>7773.8410000000003</c:v>
                </c:pt>
                <c:pt idx="74">
                  <c:v>6099.3676999999998</c:v>
                </c:pt>
                <c:pt idx="75">
                  <c:v>4625.5969999999998</c:v>
                </c:pt>
                <c:pt idx="76">
                  <c:v>3316.8928000000001</c:v>
                </c:pt>
                <c:pt idx="77">
                  <c:v>2197.3029999999999</c:v>
                </c:pt>
                <c:pt idx="78">
                  <c:v>1308.7881</c:v>
                </c:pt>
                <c:pt idx="79">
                  <c:v>628.16394000000003</c:v>
                </c:pt>
                <c:pt idx="80">
                  <c:v>239.749</c:v>
                </c:pt>
                <c:pt idx="81">
                  <c:v>77.819999999999993</c:v>
                </c:pt>
                <c:pt idx="82">
                  <c:v>7.593</c:v>
                </c:pt>
                <c:pt idx="83">
                  <c:v>0.96199999999999997</c:v>
                </c:pt>
                <c:pt idx="84">
                  <c:v>0.315</c:v>
                </c:pt>
                <c:pt idx="85">
                  <c:v>8.1000000000000003E-2</c:v>
                </c:pt>
                <c:pt idx="86">
                  <c:v>5.0000000000000001E-3</c:v>
                </c:pt>
                <c:pt idx="87">
                  <c:v>0</c:v>
                </c:pt>
                <c:pt idx="88">
                  <c:v>0</c:v>
                </c:pt>
                <c:pt idx="89">
                  <c:v>0</c:v>
                </c:pt>
                <c:pt idx="90">
                  <c:v>0</c:v>
                </c:pt>
                <c:pt idx="91">
                  <c:v>0</c:v>
                </c:pt>
                <c:pt idx="92">
                  <c:v>0</c:v>
                </c:pt>
                <c:pt idx="93">
                  <c:v>0</c:v>
                </c:pt>
                <c:pt idx="94">
                  <c:v>0</c:v>
                </c:pt>
                <c:pt idx="95">
                  <c:v>0</c:v>
                </c:pt>
              </c:numCache>
            </c:numRef>
          </c:val>
          <c:extLst>
            <c:ext xmlns:c16="http://schemas.microsoft.com/office/drawing/2014/chart" uri="{C3380CC4-5D6E-409C-BE32-E72D297353CC}">
              <c16:uniqueId val="{00000000-23BA-4129-AB4A-9B950183BC95}"/>
            </c:ext>
          </c:extLst>
        </c:ser>
        <c:ser>
          <c:idx val="3"/>
          <c:order val="3"/>
          <c:tx>
            <c:strRef>
              <c:f>maibess!$G$1</c:f>
              <c:strCache>
                <c:ptCount val="1"/>
                <c:pt idx="0">
                  <c:v> won_etso_act_de </c:v>
                </c:pt>
              </c:strCache>
            </c:strRef>
          </c:tx>
          <c:spPr>
            <a:solidFill>
              <a:schemeClr val="accent4">
                <a:lumMod val="20000"/>
                <a:lumOff val="80000"/>
              </a:schemeClr>
            </a:solidFill>
            <a:ln>
              <a:noFill/>
            </a:ln>
            <a:effectLst/>
          </c:spPr>
          <c:val>
            <c:numRef>
              <c:f>maibess!$G$2:$G$97</c:f>
              <c:numCache>
                <c:formatCode>General</c:formatCode>
                <c:ptCount val="96"/>
                <c:pt idx="0">
                  <c:v>16432.521000000001</c:v>
                </c:pt>
                <c:pt idx="1">
                  <c:v>16775.708999999999</c:v>
                </c:pt>
                <c:pt idx="2">
                  <c:v>17033.184000000001</c:v>
                </c:pt>
                <c:pt idx="3">
                  <c:v>17182.504000000001</c:v>
                </c:pt>
                <c:pt idx="4">
                  <c:v>17307.412</c:v>
                </c:pt>
                <c:pt idx="5">
                  <c:v>17364.697</c:v>
                </c:pt>
                <c:pt idx="6">
                  <c:v>17295.738000000001</c:v>
                </c:pt>
                <c:pt idx="7">
                  <c:v>17266.223000000002</c:v>
                </c:pt>
                <c:pt idx="8">
                  <c:v>17104.215</c:v>
                </c:pt>
                <c:pt idx="9">
                  <c:v>17021.601999999999</c:v>
                </c:pt>
                <c:pt idx="10">
                  <c:v>16942.988000000001</c:v>
                </c:pt>
                <c:pt idx="11">
                  <c:v>16874.414000000001</c:v>
                </c:pt>
                <c:pt idx="12">
                  <c:v>16954.905999999999</c:v>
                </c:pt>
                <c:pt idx="13">
                  <c:v>16941.018</c:v>
                </c:pt>
                <c:pt idx="14">
                  <c:v>16893.509999999998</c:v>
                </c:pt>
                <c:pt idx="15">
                  <c:v>16776.388999999999</c:v>
                </c:pt>
                <c:pt idx="16">
                  <c:v>16774.605</c:v>
                </c:pt>
                <c:pt idx="17">
                  <c:v>16864.463</c:v>
                </c:pt>
                <c:pt idx="18">
                  <c:v>16871.21</c:v>
                </c:pt>
                <c:pt idx="19">
                  <c:v>16881.201000000001</c:v>
                </c:pt>
                <c:pt idx="20">
                  <c:v>17004.988000000001</c:v>
                </c:pt>
                <c:pt idx="21">
                  <c:v>16871.103999999999</c:v>
                </c:pt>
                <c:pt idx="22">
                  <c:v>16955.335999999999</c:v>
                </c:pt>
                <c:pt idx="23">
                  <c:v>17146</c:v>
                </c:pt>
                <c:pt idx="24">
                  <c:v>17586.583999999999</c:v>
                </c:pt>
                <c:pt idx="25">
                  <c:v>17771.442999999999</c:v>
                </c:pt>
                <c:pt idx="26">
                  <c:v>18009.521000000001</c:v>
                </c:pt>
                <c:pt idx="27">
                  <c:v>17656.437999999998</c:v>
                </c:pt>
                <c:pt idx="28">
                  <c:v>16857.241999999998</c:v>
                </c:pt>
                <c:pt idx="29">
                  <c:v>16234.43</c:v>
                </c:pt>
                <c:pt idx="30">
                  <c:v>15785.85</c:v>
                </c:pt>
                <c:pt idx="31">
                  <c:v>14724.446</c:v>
                </c:pt>
                <c:pt idx="32">
                  <c:v>13327.414000000001</c:v>
                </c:pt>
                <c:pt idx="33">
                  <c:v>11830.876</c:v>
                </c:pt>
                <c:pt idx="34">
                  <c:v>10513.116</c:v>
                </c:pt>
                <c:pt idx="35">
                  <c:v>9344.3150000000005</c:v>
                </c:pt>
                <c:pt idx="36">
                  <c:v>8722.8250000000007</c:v>
                </c:pt>
                <c:pt idx="37">
                  <c:v>8531.9169999999995</c:v>
                </c:pt>
                <c:pt idx="38">
                  <c:v>8580.2759999999998</c:v>
                </c:pt>
                <c:pt idx="39">
                  <c:v>9013.4419999999991</c:v>
                </c:pt>
                <c:pt idx="40">
                  <c:v>9711.2150000000001</c:v>
                </c:pt>
                <c:pt idx="41">
                  <c:v>10601.130999999999</c:v>
                </c:pt>
                <c:pt idx="42">
                  <c:v>11444.291999999999</c:v>
                </c:pt>
                <c:pt idx="43">
                  <c:v>12002.823</c:v>
                </c:pt>
                <c:pt idx="44">
                  <c:v>12138.498</c:v>
                </c:pt>
                <c:pt idx="45">
                  <c:v>12509.29</c:v>
                </c:pt>
                <c:pt idx="46">
                  <c:v>12234.945</c:v>
                </c:pt>
                <c:pt idx="47">
                  <c:v>12119.174999999999</c:v>
                </c:pt>
                <c:pt idx="48">
                  <c:v>12146.161</c:v>
                </c:pt>
                <c:pt idx="49">
                  <c:v>12200.683000000001</c:v>
                </c:pt>
                <c:pt idx="50">
                  <c:v>12355.332</c:v>
                </c:pt>
                <c:pt idx="51">
                  <c:v>12467.023999999999</c:v>
                </c:pt>
                <c:pt idx="52">
                  <c:v>12360.501</c:v>
                </c:pt>
                <c:pt idx="53">
                  <c:v>12303.789000000001</c:v>
                </c:pt>
                <c:pt idx="54">
                  <c:v>12103.933000000001</c:v>
                </c:pt>
                <c:pt idx="55">
                  <c:v>12102.591</c:v>
                </c:pt>
                <c:pt idx="56">
                  <c:v>12284.967000000001</c:v>
                </c:pt>
                <c:pt idx="57">
                  <c:v>12141.046</c:v>
                </c:pt>
                <c:pt idx="58">
                  <c:v>12094.242</c:v>
                </c:pt>
                <c:pt idx="59">
                  <c:v>12318.699000000001</c:v>
                </c:pt>
                <c:pt idx="60">
                  <c:v>12776.294</c:v>
                </c:pt>
                <c:pt idx="61">
                  <c:v>12943.57</c:v>
                </c:pt>
                <c:pt idx="62">
                  <c:v>13018.269</c:v>
                </c:pt>
                <c:pt idx="63">
                  <c:v>13189.418</c:v>
                </c:pt>
                <c:pt idx="64">
                  <c:v>13193.138999999999</c:v>
                </c:pt>
                <c:pt idx="65">
                  <c:v>13242.067999999999</c:v>
                </c:pt>
                <c:pt idx="66">
                  <c:v>13064.3</c:v>
                </c:pt>
                <c:pt idx="67">
                  <c:v>13059.114</c:v>
                </c:pt>
                <c:pt idx="68">
                  <c:v>13278.983</c:v>
                </c:pt>
                <c:pt idx="69">
                  <c:v>13306.357</c:v>
                </c:pt>
                <c:pt idx="70">
                  <c:v>13318.018</c:v>
                </c:pt>
                <c:pt idx="71">
                  <c:v>13160.886</c:v>
                </c:pt>
                <c:pt idx="72">
                  <c:v>13128.743</c:v>
                </c:pt>
                <c:pt idx="73">
                  <c:v>12670.681</c:v>
                </c:pt>
                <c:pt idx="74">
                  <c:v>12230.236000000001</c:v>
                </c:pt>
                <c:pt idx="75">
                  <c:v>11861.819</c:v>
                </c:pt>
                <c:pt idx="76">
                  <c:v>11432.51</c:v>
                </c:pt>
                <c:pt idx="77">
                  <c:v>10964.794</c:v>
                </c:pt>
                <c:pt idx="78">
                  <c:v>10299.323</c:v>
                </c:pt>
                <c:pt idx="79">
                  <c:v>10376.94</c:v>
                </c:pt>
                <c:pt idx="80">
                  <c:v>11121.987999999999</c:v>
                </c:pt>
                <c:pt idx="81">
                  <c:v>11875.302</c:v>
                </c:pt>
                <c:pt idx="82">
                  <c:v>11891.686</c:v>
                </c:pt>
                <c:pt idx="83">
                  <c:v>12682.212</c:v>
                </c:pt>
                <c:pt idx="84">
                  <c:v>13396.525</c:v>
                </c:pt>
                <c:pt idx="85">
                  <c:v>13958.540999999999</c:v>
                </c:pt>
                <c:pt idx="86">
                  <c:v>14325.156000000001</c:v>
                </c:pt>
                <c:pt idx="87">
                  <c:v>14717.44</c:v>
                </c:pt>
                <c:pt idx="88">
                  <c:v>14415.691999999999</c:v>
                </c:pt>
                <c:pt idx="89">
                  <c:v>14710.995000000001</c:v>
                </c:pt>
                <c:pt idx="90">
                  <c:v>14694.857</c:v>
                </c:pt>
                <c:pt idx="91">
                  <c:v>14631.032999999999</c:v>
                </c:pt>
                <c:pt idx="92">
                  <c:v>14641.416999999999</c:v>
                </c:pt>
                <c:pt idx="93">
                  <c:v>14668.950999999999</c:v>
                </c:pt>
                <c:pt idx="94">
                  <c:v>14529.814</c:v>
                </c:pt>
                <c:pt idx="95">
                  <c:v>14352.32</c:v>
                </c:pt>
              </c:numCache>
            </c:numRef>
          </c:val>
          <c:extLst>
            <c:ext xmlns:c16="http://schemas.microsoft.com/office/drawing/2014/chart" uri="{C3380CC4-5D6E-409C-BE32-E72D297353CC}">
              <c16:uniqueId val="{00000001-23BA-4129-AB4A-9B950183BC95}"/>
            </c:ext>
          </c:extLst>
        </c:ser>
        <c:ser>
          <c:idx val="5"/>
          <c:order val="5"/>
          <c:tx>
            <c:v>Tech_avail_onshore</c:v>
          </c:tx>
          <c:spPr>
            <a:pattFill prst="pct5">
              <a:fgClr>
                <a:schemeClr val="tx1">
                  <a:lumMod val="65000"/>
                  <a:lumOff val="35000"/>
                </a:schemeClr>
              </a:fgClr>
              <a:bgClr>
                <a:schemeClr val="bg1"/>
              </a:bgClr>
            </a:pattFill>
            <a:ln>
              <a:solidFill>
                <a:srgbClr val="CBEEFC"/>
              </a:solidFill>
            </a:ln>
            <a:effectLst/>
          </c:spPr>
          <c:val>
            <c:numRef>
              <c:f>maibess!$J$2:$J$97</c:f>
              <c:numCache>
                <c:formatCode>General</c:formatCode>
                <c:ptCount val="96"/>
                <c:pt idx="0">
                  <c:v>425.20599999999831</c:v>
                </c:pt>
                <c:pt idx="1">
                  <c:v>82.018000000000029</c:v>
                </c:pt>
                <c:pt idx="2">
                  <c:v>-175.45700000000215</c:v>
                </c:pt>
                <c:pt idx="3">
                  <c:v>-324.77700000000186</c:v>
                </c:pt>
                <c:pt idx="4">
                  <c:v>398.90999999999985</c:v>
                </c:pt>
                <c:pt idx="5">
                  <c:v>341.625</c:v>
                </c:pt>
                <c:pt idx="6">
                  <c:v>410.58399999999892</c:v>
                </c:pt>
                <c:pt idx="7">
                  <c:v>440.09899999999834</c:v>
                </c:pt>
                <c:pt idx="8">
                  <c:v>384.3849999999984</c:v>
                </c:pt>
                <c:pt idx="9">
                  <c:v>466.99799999999959</c:v>
                </c:pt>
                <c:pt idx="10">
                  <c:v>545.61199999999735</c:v>
                </c:pt>
                <c:pt idx="11">
                  <c:v>614.18599999999788</c:v>
                </c:pt>
                <c:pt idx="12">
                  <c:v>365.00800000000163</c:v>
                </c:pt>
                <c:pt idx="13">
                  <c:v>378.89600000000064</c:v>
                </c:pt>
                <c:pt idx="14">
                  <c:v>426.40400000000227</c:v>
                </c:pt>
                <c:pt idx="15">
                  <c:v>543.52500000000146</c:v>
                </c:pt>
                <c:pt idx="16">
                  <c:v>382.1239999999998</c:v>
                </c:pt>
                <c:pt idx="17">
                  <c:v>292.26599999999962</c:v>
                </c:pt>
                <c:pt idx="18">
                  <c:v>285.51900000000023</c:v>
                </c:pt>
                <c:pt idx="19">
                  <c:v>275.52799999999843</c:v>
                </c:pt>
                <c:pt idx="20">
                  <c:v>446.31199999999808</c:v>
                </c:pt>
                <c:pt idx="21">
                  <c:v>580.19599999999991</c:v>
                </c:pt>
                <c:pt idx="22">
                  <c:v>495.96399999999994</c:v>
                </c:pt>
                <c:pt idx="23">
                  <c:v>305.29999999999927</c:v>
                </c:pt>
                <c:pt idx="24">
                  <c:v>492.47600000000239</c:v>
                </c:pt>
                <c:pt idx="25">
                  <c:v>307.61700000000201</c:v>
                </c:pt>
                <c:pt idx="26">
                  <c:v>69.539000000000669</c:v>
                </c:pt>
                <c:pt idx="27">
                  <c:v>422.62200000000303</c:v>
                </c:pt>
                <c:pt idx="28">
                  <c:v>353.55500000000029</c:v>
                </c:pt>
                <c:pt idx="29">
                  <c:v>976.36699999999837</c:v>
                </c:pt>
                <c:pt idx="30">
                  <c:v>1424.9469999999983</c:v>
                </c:pt>
                <c:pt idx="31">
                  <c:v>2486.3509999999987</c:v>
                </c:pt>
                <c:pt idx="32">
                  <c:v>494.12099999999919</c:v>
                </c:pt>
                <c:pt idx="33">
                  <c:v>1990.6589999999997</c:v>
                </c:pt>
                <c:pt idx="34">
                  <c:v>3308.4189999999999</c:v>
                </c:pt>
                <c:pt idx="35">
                  <c:v>4477.2199999999993</c:v>
                </c:pt>
                <c:pt idx="36">
                  <c:v>304.37599999999838</c:v>
                </c:pt>
                <c:pt idx="37">
                  <c:v>495.28399999999965</c:v>
                </c:pt>
                <c:pt idx="38">
                  <c:v>446.92499999999927</c:v>
                </c:pt>
                <c:pt idx="39">
                  <c:v>13.759000000000015</c:v>
                </c:pt>
                <c:pt idx="40">
                  <c:v>265.42599999999948</c:v>
                </c:pt>
                <c:pt idx="41">
                  <c:v>-624.48999999999978</c:v>
                </c:pt>
                <c:pt idx="42">
                  <c:v>-1467.6509999999998</c:v>
                </c:pt>
                <c:pt idx="43">
                  <c:v>-2026.1820000000007</c:v>
                </c:pt>
                <c:pt idx="44">
                  <c:v>1042.6880000000001</c:v>
                </c:pt>
                <c:pt idx="45">
                  <c:v>671.89599999999882</c:v>
                </c:pt>
                <c:pt idx="46">
                  <c:v>946.24099999999999</c:v>
                </c:pt>
                <c:pt idx="47">
                  <c:v>1062.0110000000004</c:v>
                </c:pt>
                <c:pt idx="48">
                  <c:v>2609.3330000000005</c:v>
                </c:pt>
                <c:pt idx="49">
                  <c:v>2554.8109999999997</c:v>
                </c:pt>
                <c:pt idx="50">
                  <c:v>2400.1620000000003</c:v>
                </c:pt>
                <c:pt idx="51">
                  <c:v>2288.4700000000012</c:v>
                </c:pt>
                <c:pt idx="52">
                  <c:v>2901.1049999999996</c:v>
                </c:pt>
                <c:pt idx="53">
                  <c:v>2957.8169999999991</c:v>
                </c:pt>
                <c:pt idx="54">
                  <c:v>3157.6729999999989</c:v>
                </c:pt>
                <c:pt idx="55">
                  <c:v>3159.0149999999994</c:v>
                </c:pt>
                <c:pt idx="56">
                  <c:v>2267.5329999999994</c:v>
                </c:pt>
                <c:pt idx="57">
                  <c:v>2411.4539999999997</c:v>
                </c:pt>
                <c:pt idx="58">
                  <c:v>2458.2579999999998</c:v>
                </c:pt>
                <c:pt idx="59">
                  <c:v>2233.8009999999995</c:v>
                </c:pt>
                <c:pt idx="60">
                  <c:v>1552.1710000000003</c:v>
                </c:pt>
                <c:pt idx="61">
                  <c:v>1384.8950000000004</c:v>
                </c:pt>
                <c:pt idx="62">
                  <c:v>1310.1959999999999</c:v>
                </c:pt>
                <c:pt idx="63">
                  <c:v>1139.0470000000005</c:v>
                </c:pt>
                <c:pt idx="64">
                  <c:v>757.65900000000147</c:v>
                </c:pt>
                <c:pt idx="65">
                  <c:v>708.73000000000138</c:v>
                </c:pt>
                <c:pt idx="66">
                  <c:v>886.49800000000141</c:v>
                </c:pt>
                <c:pt idx="67">
                  <c:v>891.68400000000111</c:v>
                </c:pt>
                <c:pt idx="68">
                  <c:v>619.16599999999926</c:v>
                </c:pt>
                <c:pt idx="69">
                  <c:v>591.79199999999946</c:v>
                </c:pt>
                <c:pt idx="70">
                  <c:v>580.1309999999994</c:v>
                </c:pt>
                <c:pt idx="71">
                  <c:v>737.26299999999901</c:v>
                </c:pt>
                <c:pt idx="72">
                  <c:v>264.54500000000007</c:v>
                </c:pt>
                <c:pt idx="73">
                  <c:v>722.60699999999997</c:v>
                </c:pt>
                <c:pt idx="74">
                  <c:v>1163.0519999999997</c:v>
                </c:pt>
                <c:pt idx="75">
                  <c:v>1531.469000000001</c:v>
                </c:pt>
                <c:pt idx="76">
                  <c:v>253.55699999999888</c:v>
                </c:pt>
                <c:pt idx="77">
                  <c:v>721.27299999999923</c:v>
                </c:pt>
                <c:pt idx="78">
                  <c:v>1386.7439999999988</c:v>
                </c:pt>
                <c:pt idx="79">
                  <c:v>1309.1269999999986</c:v>
                </c:pt>
                <c:pt idx="80">
                  <c:v>217.6869999999999</c:v>
                </c:pt>
                <c:pt idx="81">
                  <c:v>-535.62700000000041</c:v>
                </c:pt>
                <c:pt idx="82">
                  <c:v>-552.01100000000042</c:v>
                </c:pt>
                <c:pt idx="83">
                  <c:v>-1342.5370000000003</c:v>
                </c:pt>
                <c:pt idx="84">
                  <c:v>262.90300000000025</c:v>
                </c:pt>
                <c:pt idx="85">
                  <c:v>-299.11299999999937</c:v>
                </c:pt>
                <c:pt idx="86">
                  <c:v>-665.72800000000097</c:v>
                </c:pt>
                <c:pt idx="87">
                  <c:v>-1058.0120000000006</c:v>
                </c:pt>
                <c:pt idx="88">
                  <c:v>310.38600000000042</c:v>
                </c:pt>
                <c:pt idx="89">
                  <c:v>15.082999999998719</c:v>
                </c:pt>
                <c:pt idx="90">
                  <c:v>31.220999999999549</c:v>
                </c:pt>
                <c:pt idx="91">
                  <c:v>95.045000000000073</c:v>
                </c:pt>
                <c:pt idx="92">
                  <c:v>255.74200000000019</c:v>
                </c:pt>
                <c:pt idx="93">
                  <c:v>228.20800000000054</c:v>
                </c:pt>
                <c:pt idx="94">
                  <c:v>367.34499999999935</c:v>
                </c:pt>
                <c:pt idx="95">
                  <c:v>544.83899999999994</c:v>
                </c:pt>
              </c:numCache>
            </c:numRef>
          </c:val>
          <c:extLst>
            <c:ext xmlns:c16="http://schemas.microsoft.com/office/drawing/2014/chart" uri="{C3380CC4-5D6E-409C-BE32-E72D297353CC}">
              <c16:uniqueId val="{00000002-23BA-4129-AB4A-9B950183BC95}"/>
            </c:ext>
          </c:extLst>
        </c:ser>
        <c:dLbls>
          <c:showLegendKey val="0"/>
          <c:showVal val="0"/>
          <c:showCatName val="0"/>
          <c:showSerName val="0"/>
          <c:showPercent val="0"/>
          <c:showBubbleSize val="0"/>
        </c:dLbls>
        <c:axId val="223225024"/>
        <c:axId val="223222784"/>
      </c:areaChart>
      <c:lineChart>
        <c:grouping val="standard"/>
        <c:varyColors val="0"/>
        <c:ser>
          <c:idx val="4"/>
          <c:order val="4"/>
          <c:tx>
            <c:strRef>
              <c:f>maibess!$I$1</c:f>
              <c:strCache>
                <c:ptCount val="1"/>
                <c:pt idx="0">
                  <c:v> load_etso_act_de </c:v>
                </c:pt>
              </c:strCache>
            </c:strRef>
          </c:tx>
          <c:spPr>
            <a:ln w="3175" cap="rnd">
              <a:solidFill>
                <a:srgbClr val="FF0000"/>
              </a:solidFill>
              <a:round/>
            </a:ln>
            <a:effectLst/>
          </c:spPr>
          <c:marker>
            <c:symbol val="none"/>
          </c:marker>
          <c:val>
            <c:numRef>
              <c:f>maibess!$I$2:$I$97</c:f>
              <c:numCache>
                <c:formatCode>General</c:formatCode>
                <c:ptCount val="96"/>
                <c:pt idx="0">
                  <c:v>42623.883000000002</c:v>
                </c:pt>
                <c:pt idx="1">
                  <c:v>42442.811999999998</c:v>
                </c:pt>
                <c:pt idx="2">
                  <c:v>42000.93</c:v>
                </c:pt>
                <c:pt idx="3">
                  <c:v>42231.402000000002</c:v>
                </c:pt>
                <c:pt idx="4">
                  <c:v>41284.703000000001</c:v>
                </c:pt>
                <c:pt idx="5">
                  <c:v>41176.707000000002</c:v>
                </c:pt>
                <c:pt idx="6">
                  <c:v>40859.523000000001</c:v>
                </c:pt>
                <c:pt idx="7">
                  <c:v>40674.042999999998</c:v>
                </c:pt>
                <c:pt idx="8">
                  <c:v>40076.85</c:v>
                </c:pt>
                <c:pt idx="9">
                  <c:v>40368.839999999997</c:v>
                </c:pt>
                <c:pt idx="10">
                  <c:v>40406.504000000001</c:v>
                </c:pt>
                <c:pt idx="11">
                  <c:v>40787.582000000002</c:v>
                </c:pt>
                <c:pt idx="12">
                  <c:v>40612.35</c:v>
                </c:pt>
                <c:pt idx="13">
                  <c:v>40818.839999999997</c:v>
                </c:pt>
                <c:pt idx="14">
                  <c:v>40763.116999999998</c:v>
                </c:pt>
                <c:pt idx="15">
                  <c:v>40696.277000000002</c:v>
                </c:pt>
                <c:pt idx="16">
                  <c:v>40458.663999999997</c:v>
                </c:pt>
                <c:pt idx="17">
                  <c:v>40500.29</c:v>
                </c:pt>
                <c:pt idx="18">
                  <c:v>41011.815999999999</c:v>
                </c:pt>
                <c:pt idx="19">
                  <c:v>41250.016000000003</c:v>
                </c:pt>
                <c:pt idx="20">
                  <c:v>42432.214999999997</c:v>
                </c:pt>
                <c:pt idx="21">
                  <c:v>43226.1</c:v>
                </c:pt>
                <c:pt idx="22">
                  <c:v>44463.72</c:v>
                </c:pt>
                <c:pt idx="23">
                  <c:v>46262.336000000003</c:v>
                </c:pt>
                <c:pt idx="24">
                  <c:v>48824.887000000002</c:v>
                </c:pt>
                <c:pt idx="25">
                  <c:v>50101.1</c:v>
                </c:pt>
                <c:pt idx="26">
                  <c:v>51283.582000000002</c:v>
                </c:pt>
                <c:pt idx="27">
                  <c:v>52163.46</c:v>
                </c:pt>
                <c:pt idx="28">
                  <c:v>53042.85</c:v>
                </c:pt>
                <c:pt idx="29">
                  <c:v>53644.87</c:v>
                </c:pt>
                <c:pt idx="30">
                  <c:v>54074.375</c:v>
                </c:pt>
                <c:pt idx="31">
                  <c:v>55002.14</c:v>
                </c:pt>
                <c:pt idx="32">
                  <c:v>55140.49</c:v>
                </c:pt>
                <c:pt idx="33">
                  <c:v>55624.417999999998</c:v>
                </c:pt>
                <c:pt idx="34">
                  <c:v>56048.51</c:v>
                </c:pt>
                <c:pt idx="35">
                  <c:v>56759.656000000003</c:v>
                </c:pt>
                <c:pt idx="36">
                  <c:v>56575.163999999997</c:v>
                </c:pt>
                <c:pt idx="37">
                  <c:v>57265.906000000003</c:v>
                </c:pt>
                <c:pt idx="38">
                  <c:v>57571.11</c:v>
                </c:pt>
                <c:pt idx="39">
                  <c:v>57855.27</c:v>
                </c:pt>
                <c:pt idx="40">
                  <c:v>57611.375</c:v>
                </c:pt>
                <c:pt idx="41">
                  <c:v>57328.491999999998</c:v>
                </c:pt>
                <c:pt idx="42">
                  <c:v>57112.67</c:v>
                </c:pt>
                <c:pt idx="43">
                  <c:v>56978.523000000001</c:v>
                </c:pt>
                <c:pt idx="44">
                  <c:v>57016.741999999998</c:v>
                </c:pt>
                <c:pt idx="45">
                  <c:v>56880.758000000002</c:v>
                </c:pt>
                <c:pt idx="46">
                  <c:v>56306.811999999998</c:v>
                </c:pt>
                <c:pt idx="47">
                  <c:v>55782.074000000001</c:v>
                </c:pt>
                <c:pt idx="48">
                  <c:v>55104.633000000002</c:v>
                </c:pt>
                <c:pt idx="49">
                  <c:v>55172.9</c:v>
                </c:pt>
                <c:pt idx="50">
                  <c:v>55470.875</c:v>
                </c:pt>
                <c:pt idx="51">
                  <c:v>55824.061999999998</c:v>
                </c:pt>
                <c:pt idx="52">
                  <c:v>55253.45</c:v>
                </c:pt>
                <c:pt idx="53">
                  <c:v>55559.445</c:v>
                </c:pt>
                <c:pt idx="54">
                  <c:v>55101.760000000002</c:v>
                </c:pt>
                <c:pt idx="55">
                  <c:v>54501.394999999997</c:v>
                </c:pt>
                <c:pt idx="56">
                  <c:v>54253.8</c:v>
                </c:pt>
                <c:pt idx="57">
                  <c:v>53785.836000000003</c:v>
                </c:pt>
                <c:pt idx="58">
                  <c:v>53676.375</c:v>
                </c:pt>
                <c:pt idx="59">
                  <c:v>53708.343999999997</c:v>
                </c:pt>
                <c:pt idx="60">
                  <c:v>54839.938000000002</c:v>
                </c:pt>
                <c:pt idx="61">
                  <c:v>53950.324000000001</c:v>
                </c:pt>
                <c:pt idx="62">
                  <c:v>54133.84</c:v>
                </c:pt>
                <c:pt idx="63">
                  <c:v>53900.086000000003</c:v>
                </c:pt>
                <c:pt idx="64">
                  <c:v>54530.542999999998</c:v>
                </c:pt>
                <c:pt idx="65">
                  <c:v>53835.366999999998</c:v>
                </c:pt>
                <c:pt idx="66">
                  <c:v>54320.68</c:v>
                </c:pt>
                <c:pt idx="67">
                  <c:v>54165.055</c:v>
                </c:pt>
                <c:pt idx="68">
                  <c:v>54529.516000000003</c:v>
                </c:pt>
                <c:pt idx="69">
                  <c:v>54606.99</c:v>
                </c:pt>
                <c:pt idx="70">
                  <c:v>54940.445</c:v>
                </c:pt>
                <c:pt idx="71">
                  <c:v>55632.88</c:v>
                </c:pt>
                <c:pt idx="72">
                  <c:v>55685.188000000002</c:v>
                </c:pt>
                <c:pt idx="73">
                  <c:v>55309.605000000003</c:v>
                </c:pt>
                <c:pt idx="74">
                  <c:v>55564.19</c:v>
                </c:pt>
                <c:pt idx="75">
                  <c:v>55557.74</c:v>
                </c:pt>
                <c:pt idx="76">
                  <c:v>55714.43</c:v>
                </c:pt>
                <c:pt idx="77">
                  <c:v>54827.445</c:v>
                </c:pt>
                <c:pt idx="78">
                  <c:v>54215.18</c:v>
                </c:pt>
                <c:pt idx="79">
                  <c:v>54005.81</c:v>
                </c:pt>
                <c:pt idx="80">
                  <c:v>53582.586000000003</c:v>
                </c:pt>
                <c:pt idx="81">
                  <c:v>53537.15</c:v>
                </c:pt>
                <c:pt idx="82">
                  <c:v>54160.277000000002</c:v>
                </c:pt>
                <c:pt idx="83">
                  <c:v>53978.16</c:v>
                </c:pt>
                <c:pt idx="84">
                  <c:v>53176.542999999998</c:v>
                </c:pt>
                <c:pt idx="85">
                  <c:v>52659.305</c:v>
                </c:pt>
                <c:pt idx="86">
                  <c:v>51841.315999999999</c:v>
                </c:pt>
                <c:pt idx="87">
                  <c:v>51221.71</c:v>
                </c:pt>
                <c:pt idx="88">
                  <c:v>50188.516000000003</c:v>
                </c:pt>
                <c:pt idx="89">
                  <c:v>49021.88</c:v>
                </c:pt>
                <c:pt idx="90">
                  <c:v>48170.879999999997</c:v>
                </c:pt>
                <c:pt idx="91">
                  <c:v>47472.453000000001</c:v>
                </c:pt>
                <c:pt idx="92">
                  <c:v>46728.561999999998</c:v>
                </c:pt>
                <c:pt idx="93">
                  <c:v>46329.074000000001</c:v>
                </c:pt>
                <c:pt idx="94">
                  <c:v>45714.54</c:v>
                </c:pt>
                <c:pt idx="95">
                  <c:v>45657.69</c:v>
                </c:pt>
              </c:numCache>
            </c:numRef>
          </c:val>
          <c:smooth val="0"/>
          <c:extLst>
            <c:ext xmlns:c16="http://schemas.microsoft.com/office/drawing/2014/chart" uri="{C3380CC4-5D6E-409C-BE32-E72D297353CC}">
              <c16:uniqueId val="{00000003-23BA-4129-AB4A-9B950183BC95}"/>
            </c:ext>
          </c:extLst>
        </c:ser>
        <c:dLbls>
          <c:showLegendKey val="0"/>
          <c:showVal val="0"/>
          <c:showCatName val="0"/>
          <c:showSerName val="0"/>
          <c:showPercent val="0"/>
          <c:showBubbleSize val="0"/>
        </c:dLbls>
        <c:marker val="1"/>
        <c:smooth val="0"/>
        <c:axId val="223225024"/>
        <c:axId val="223222784"/>
      </c:lineChart>
      <c:lineChart>
        <c:grouping val="standard"/>
        <c:varyColors val="0"/>
        <c:ser>
          <c:idx val="0"/>
          <c:order val="0"/>
          <c:tx>
            <c:strRef>
              <c:f>maibess!$B$1</c:f>
              <c:strCache>
                <c:ptCount val="1"/>
                <c:pt idx="0">
                  <c:v> vwap_qh </c:v>
                </c:pt>
              </c:strCache>
            </c:strRef>
          </c:tx>
          <c:spPr>
            <a:ln w="3175" cap="rnd">
              <a:solidFill>
                <a:schemeClr val="tx1"/>
              </a:solidFill>
              <a:prstDash val="lgDashDot"/>
              <a:round/>
            </a:ln>
            <a:effectLst/>
          </c:spPr>
          <c:marker>
            <c:symbol val="none"/>
          </c:marker>
          <c:val>
            <c:numRef>
              <c:f>maibess!$B$2:$B$97</c:f>
              <c:numCache>
                <c:formatCode>General</c:formatCode>
                <c:ptCount val="96"/>
                <c:pt idx="0">
                  <c:v>160.47999999999999</c:v>
                </c:pt>
                <c:pt idx="1">
                  <c:v>152.86000000000001</c:v>
                </c:pt>
                <c:pt idx="2">
                  <c:v>144.13</c:v>
                </c:pt>
                <c:pt idx="3">
                  <c:v>142.09</c:v>
                </c:pt>
                <c:pt idx="4">
                  <c:v>147.96</c:v>
                </c:pt>
                <c:pt idx="5">
                  <c:v>144.72</c:v>
                </c:pt>
                <c:pt idx="6">
                  <c:v>145.51</c:v>
                </c:pt>
                <c:pt idx="7">
                  <c:v>142.87</c:v>
                </c:pt>
                <c:pt idx="8">
                  <c:v>143.38999999999999</c:v>
                </c:pt>
                <c:pt idx="9">
                  <c:v>140.27000000000001</c:v>
                </c:pt>
                <c:pt idx="10">
                  <c:v>139.68</c:v>
                </c:pt>
                <c:pt idx="11">
                  <c:v>139.26</c:v>
                </c:pt>
                <c:pt idx="12">
                  <c:v>140.06</c:v>
                </c:pt>
                <c:pt idx="13">
                  <c:v>138.85</c:v>
                </c:pt>
                <c:pt idx="14">
                  <c:v>139.41</c:v>
                </c:pt>
                <c:pt idx="15">
                  <c:v>138.80000000000001</c:v>
                </c:pt>
                <c:pt idx="16">
                  <c:v>139.37</c:v>
                </c:pt>
                <c:pt idx="17">
                  <c:v>138.94</c:v>
                </c:pt>
                <c:pt idx="18">
                  <c:v>138.37</c:v>
                </c:pt>
                <c:pt idx="19">
                  <c:v>139.04</c:v>
                </c:pt>
                <c:pt idx="20">
                  <c:v>141.32</c:v>
                </c:pt>
                <c:pt idx="21">
                  <c:v>144.1</c:v>
                </c:pt>
                <c:pt idx="22">
                  <c:v>150.16999999999999</c:v>
                </c:pt>
                <c:pt idx="23">
                  <c:v>152.63</c:v>
                </c:pt>
                <c:pt idx="24">
                  <c:v>153.02000000000001</c:v>
                </c:pt>
                <c:pt idx="25">
                  <c:v>159.91999999999999</c:v>
                </c:pt>
                <c:pt idx="26">
                  <c:v>166.51</c:v>
                </c:pt>
                <c:pt idx="27">
                  <c:v>165.82</c:v>
                </c:pt>
                <c:pt idx="28">
                  <c:v>172.11</c:v>
                </c:pt>
                <c:pt idx="29">
                  <c:v>176.35</c:v>
                </c:pt>
                <c:pt idx="30">
                  <c:v>180.98</c:v>
                </c:pt>
                <c:pt idx="31">
                  <c:v>170.68</c:v>
                </c:pt>
                <c:pt idx="32">
                  <c:v>188.22</c:v>
                </c:pt>
                <c:pt idx="33">
                  <c:v>176.73</c:v>
                </c:pt>
                <c:pt idx="34">
                  <c:v>172.14</c:v>
                </c:pt>
                <c:pt idx="35">
                  <c:v>164.29</c:v>
                </c:pt>
                <c:pt idx="36">
                  <c:v>171.51</c:v>
                </c:pt>
                <c:pt idx="37">
                  <c:v>160.16999999999999</c:v>
                </c:pt>
                <c:pt idx="38">
                  <c:v>145.86000000000001</c:v>
                </c:pt>
                <c:pt idx="39">
                  <c:v>135.33000000000001</c:v>
                </c:pt>
                <c:pt idx="40">
                  <c:v>148.58000000000001</c:v>
                </c:pt>
                <c:pt idx="41">
                  <c:v>137.66999999999999</c:v>
                </c:pt>
                <c:pt idx="42">
                  <c:v>134.22</c:v>
                </c:pt>
                <c:pt idx="43">
                  <c:v>129.07</c:v>
                </c:pt>
                <c:pt idx="44">
                  <c:v>129.54</c:v>
                </c:pt>
                <c:pt idx="45">
                  <c:v>120.33</c:v>
                </c:pt>
                <c:pt idx="46">
                  <c:v>117.51</c:v>
                </c:pt>
                <c:pt idx="47">
                  <c:v>112.16</c:v>
                </c:pt>
                <c:pt idx="48">
                  <c:v>125.98</c:v>
                </c:pt>
                <c:pt idx="49">
                  <c:v>115.44</c:v>
                </c:pt>
                <c:pt idx="50">
                  <c:v>115.06</c:v>
                </c:pt>
                <c:pt idx="51">
                  <c:v>110.53</c:v>
                </c:pt>
                <c:pt idx="52">
                  <c:v>111.76</c:v>
                </c:pt>
                <c:pt idx="53">
                  <c:v>111.16</c:v>
                </c:pt>
                <c:pt idx="54">
                  <c:v>107.43</c:v>
                </c:pt>
                <c:pt idx="55">
                  <c:v>106.74</c:v>
                </c:pt>
                <c:pt idx="56">
                  <c:v>106.36</c:v>
                </c:pt>
                <c:pt idx="57">
                  <c:v>107.51</c:v>
                </c:pt>
                <c:pt idx="58">
                  <c:v>110.94</c:v>
                </c:pt>
                <c:pt idx="59">
                  <c:v>115.5</c:v>
                </c:pt>
                <c:pt idx="60">
                  <c:v>100.9</c:v>
                </c:pt>
                <c:pt idx="61">
                  <c:v>110.68</c:v>
                </c:pt>
                <c:pt idx="62">
                  <c:v>116.11</c:v>
                </c:pt>
                <c:pt idx="63">
                  <c:v>124.65</c:v>
                </c:pt>
                <c:pt idx="64">
                  <c:v>119.91</c:v>
                </c:pt>
                <c:pt idx="65">
                  <c:v>130.22</c:v>
                </c:pt>
                <c:pt idx="66">
                  <c:v>136.22999999999999</c:v>
                </c:pt>
                <c:pt idx="67">
                  <c:v>146.19999999999999</c:v>
                </c:pt>
                <c:pt idx="68">
                  <c:v>143.06</c:v>
                </c:pt>
                <c:pt idx="69">
                  <c:v>159.09</c:v>
                </c:pt>
                <c:pt idx="70">
                  <c:v>170.96</c:v>
                </c:pt>
                <c:pt idx="71">
                  <c:v>182.49</c:v>
                </c:pt>
                <c:pt idx="72">
                  <c:v>174.17</c:v>
                </c:pt>
                <c:pt idx="73">
                  <c:v>187.56</c:v>
                </c:pt>
                <c:pt idx="74">
                  <c:v>198.77</c:v>
                </c:pt>
                <c:pt idx="75">
                  <c:v>206.96</c:v>
                </c:pt>
                <c:pt idx="76">
                  <c:v>205.81</c:v>
                </c:pt>
                <c:pt idx="77">
                  <c:v>213.25</c:v>
                </c:pt>
                <c:pt idx="78">
                  <c:v>228.91</c:v>
                </c:pt>
                <c:pt idx="79">
                  <c:v>252.25</c:v>
                </c:pt>
                <c:pt idx="80">
                  <c:v>230.52</c:v>
                </c:pt>
                <c:pt idx="81">
                  <c:v>231.08</c:v>
                </c:pt>
                <c:pt idx="82">
                  <c:v>227.24</c:v>
                </c:pt>
                <c:pt idx="83">
                  <c:v>225.03</c:v>
                </c:pt>
                <c:pt idx="84">
                  <c:v>226.37</c:v>
                </c:pt>
                <c:pt idx="85">
                  <c:v>218.4</c:v>
                </c:pt>
                <c:pt idx="86">
                  <c:v>215.22</c:v>
                </c:pt>
                <c:pt idx="87">
                  <c:v>199.74</c:v>
                </c:pt>
                <c:pt idx="88">
                  <c:v>210.13</c:v>
                </c:pt>
                <c:pt idx="89">
                  <c:v>203.11</c:v>
                </c:pt>
                <c:pt idx="90">
                  <c:v>199.23</c:v>
                </c:pt>
                <c:pt idx="91">
                  <c:v>183.08</c:v>
                </c:pt>
                <c:pt idx="92">
                  <c:v>198.07</c:v>
                </c:pt>
                <c:pt idx="93">
                  <c:v>189.59</c:v>
                </c:pt>
                <c:pt idx="94">
                  <c:v>181.51</c:v>
                </c:pt>
                <c:pt idx="95">
                  <c:v>163.62</c:v>
                </c:pt>
              </c:numCache>
            </c:numRef>
          </c:val>
          <c:smooth val="0"/>
          <c:extLst>
            <c:ext xmlns:c16="http://schemas.microsoft.com/office/drawing/2014/chart" uri="{C3380CC4-5D6E-409C-BE32-E72D297353CC}">
              <c16:uniqueId val="{00000004-23BA-4129-AB4A-9B950183BC95}"/>
            </c:ext>
          </c:extLst>
        </c:ser>
        <c:ser>
          <c:idx val="1"/>
          <c:order val="1"/>
          <c:tx>
            <c:strRef>
              <c:f>maibess!$D$1</c:f>
              <c:strCache>
                <c:ptCount val="1"/>
                <c:pt idx="0">
                  <c:v> spot_price </c:v>
                </c:pt>
              </c:strCache>
            </c:strRef>
          </c:tx>
          <c:spPr>
            <a:ln w="3175" cap="rnd">
              <a:solidFill>
                <a:schemeClr val="tx1"/>
              </a:solidFill>
              <a:round/>
            </a:ln>
            <a:effectLst/>
          </c:spPr>
          <c:marker>
            <c:symbol val="none"/>
          </c:marker>
          <c:val>
            <c:numRef>
              <c:f>maibess!$D$2:$D$97</c:f>
              <c:numCache>
                <c:formatCode>General</c:formatCode>
                <c:ptCount val="96"/>
                <c:pt idx="0">
                  <c:v>155.82</c:v>
                </c:pt>
                <c:pt idx="1">
                  <c:v>154.66</c:v>
                </c:pt>
                <c:pt idx="2">
                  <c:v>151.44999999999999</c:v>
                </c:pt>
                <c:pt idx="3">
                  <c:v>147.43</c:v>
                </c:pt>
                <c:pt idx="4">
                  <c:v>152.74</c:v>
                </c:pt>
                <c:pt idx="5">
                  <c:v>145.41999999999999</c:v>
                </c:pt>
                <c:pt idx="6">
                  <c:v>144.74</c:v>
                </c:pt>
                <c:pt idx="7">
                  <c:v>144.4</c:v>
                </c:pt>
                <c:pt idx="8">
                  <c:v>144.01</c:v>
                </c:pt>
                <c:pt idx="9">
                  <c:v>141.91999999999999</c:v>
                </c:pt>
                <c:pt idx="10">
                  <c:v>142.19</c:v>
                </c:pt>
                <c:pt idx="11">
                  <c:v>141.54</c:v>
                </c:pt>
                <c:pt idx="12">
                  <c:v>139.87</c:v>
                </c:pt>
                <c:pt idx="13">
                  <c:v>139.80000000000001</c:v>
                </c:pt>
                <c:pt idx="14">
                  <c:v>139.86000000000001</c:v>
                </c:pt>
                <c:pt idx="15">
                  <c:v>140.49</c:v>
                </c:pt>
                <c:pt idx="16">
                  <c:v>139.94</c:v>
                </c:pt>
                <c:pt idx="17">
                  <c:v>141</c:v>
                </c:pt>
                <c:pt idx="18">
                  <c:v>141.55000000000001</c:v>
                </c:pt>
                <c:pt idx="19">
                  <c:v>143.99</c:v>
                </c:pt>
                <c:pt idx="20">
                  <c:v>144.99</c:v>
                </c:pt>
                <c:pt idx="21">
                  <c:v>145.66</c:v>
                </c:pt>
                <c:pt idx="22">
                  <c:v>150.6</c:v>
                </c:pt>
                <c:pt idx="23">
                  <c:v>157.07</c:v>
                </c:pt>
                <c:pt idx="24">
                  <c:v>164.7</c:v>
                </c:pt>
                <c:pt idx="25">
                  <c:v>170.99</c:v>
                </c:pt>
                <c:pt idx="26">
                  <c:v>173.37</c:v>
                </c:pt>
                <c:pt idx="27">
                  <c:v>176.6</c:v>
                </c:pt>
                <c:pt idx="28">
                  <c:v>184.84</c:v>
                </c:pt>
                <c:pt idx="29">
                  <c:v>185.05</c:v>
                </c:pt>
                <c:pt idx="30">
                  <c:v>181.76</c:v>
                </c:pt>
                <c:pt idx="31">
                  <c:v>170.99</c:v>
                </c:pt>
                <c:pt idx="32">
                  <c:v>187.63</c:v>
                </c:pt>
                <c:pt idx="33">
                  <c:v>173.97</c:v>
                </c:pt>
                <c:pt idx="34">
                  <c:v>166.16</c:v>
                </c:pt>
                <c:pt idx="35">
                  <c:v>157.86000000000001</c:v>
                </c:pt>
                <c:pt idx="36">
                  <c:v>165.47</c:v>
                </c:pt>
                <c:pt idx="37">
                  <c:v>152.68</c:v>
                </c:pt>
                <c:pt idx="38">
                  <c:v>135.91</c:v>
                </c:pt>
                <c:pt idx="39">
                  <c:v>127.69</c:v>
                </c:pt>
                <c:pt idx="40">
                  <c:v>140.49</c:v>
                </c:pt>
                <c:pt idx="41">
                  <c:v>122.67</c:v>
                </c:pt>
                <c:pt idx="42">
                  <c:v>113</c:v>
                </c:pt>
                <c:pt idx="43">
                  <c:v>93.68</c:v>
                </c:pt>
                <c:pt idx="44">
                  <c:v>108.4</c:v>
                </c:pt>
                <c:pt idx="45">
                  <c:v>92.72</c:v>
                </c:pt>
                <c:pt idx="46">
                  <c:v>72.98</c:v>
                </c:pt>
                <c:pt idx="47">
                  <c:v>58.48</c:v>
                </c:pt>
                <c:pt idx="48">
                  <c:v>79.08</c:v>
                </c:pt>
                <c:pt idx="49">
                  <c:v>62.6</c:v>
                </c:pt>
                <c:pt idx="50">
                  <c:v>67.03</c:v>
                </c:pt>
                <c:pt idx="51">
                  <c:v>59.92</c:v>
                </c:pt>
                <c:pt idx="52">
                  <c:v>69.989999999999995</c:v>
                </c:pt>
                <c:pt idx="53">
                  <c:v>62.38</c:v>
                </c:pt>
                <c:pt idx="54">
                  <c:v>58.53</c:v>
                </c:pt>
                <c:pt idx="55">
                  <c:v>57.93</c:v>
                </c:pt>
                <c:pt idx="56">
                  <c:v>56.63</c:v>
                </c:pt>
                <c:pt idx="57">
                  <c:v>60.02</c:v>
                </c:pt>
                <c:pt idx="58">
                  <c:v>73.790000000000006</c:v>
                </c:pt>
                <c:pt idx="59">
                  <c:v>83.41</c:v>
                </c:pt>
                <c:pt idx="60">
                  <c:v>67.260000000000005</c:v>
                </c:pt>
                <c:pt idx="61">
                  <c:v>78.569999999999993</c:v>
                </c:pt>
                <c:pt idx="62">
                  <c:v>92.24</c:v>
                </c:pt>
                <c:pt idx="63">
                  <c:v>101.92</c:v>
                </c:pt>
                <c:pt idx="64">
                  <c:v>91.07</c:v>
                </c:pt>
                <c:pt idx="65">
                  <c:v>111.5</c:v>
                </c:pt>
                <c:pt idx="66">
                  <c:v>118.01</c:v>
                </c:pt>
                <c:pt idx="67">
                  <c:v>137.03</c:v>
                </c:pt>
                <c:pt idx="68">
                  <c:v>118.68</c:v>
                </c:pt>
                <c:pt idx="69">
                  <c:v>138.69999999999999</c:v>
                </c:pt>
                <c:pt idx="70">
                  <c:v>159.85</c:v>
                </c:pt>
                <c:pt idx="71">
                  <c:v>170.98</c:v>
                </c:pt>
                <c:pt idx="72">
                  <c:v>154.99</c:v>
                </c:pt>
                <c:pt idx="73">
                  <c:v>172</c:v>
                </c:pt>
                <c:pt idx="74">
                  <c:v>186.91</c:v>
                </c:pt>
                <c:pt idx="75">
                  <c:v>201.23</c:v>
                </c:pt>
                <c:pt idx="76">
                  <c:v>193.07</c:v>
                </c:pt>
                <c:pt idx="77">
                  <c:v>205.65</c:v>
                </c:pt>
                <c:pt idx="78">
                  <c:v>219.86</c:v>
                </c:pt>
                <c:pt idx="79">
                  <c:v>218.65</c:v>
                </c:pt>
                <c:pt idx="80">
                  <c:v>200.32</c:v>
                </c:pt>
                <c:pt idx="81">
                  <c:v>212.58</c:v>
                </c:pt>
                <c:pt idx="82">
                  <c:v>211.73</c:v>
                </c:pt>
                <c:pt idx="83">
                  <c:v>195.94</c:v>
                </c:pt>
                <c:pt idx="84">
                  <c:v>192.1</c:v>
                </c:pt>
                <c:pt idx="85">
                  <c:v>186.95</c:v>
                </c:pt>
                <c:pt idx="86">
                  <c:v>178.93</c:v>
                </c:pt>
                <c:pt idx="87">
                  <c:v>171.99</c:v>
                </c:pt>
                <c:pt idx="88">
                  <c:v>175.87</c:v>
                </c:pt>
                <c:pt idx="89">
                  <c:v>172.57</c:v>
                </c:pt>
                <c:pt idx="90">
                  <c:v>176.25</c:v>
                </c:pt>
                <c:pt idx="91">
                  <c:v>164.38</c:v>
                </c:pt>
                <c:pt idx="92">
                  <c:v>167.84</c:v>
                </c:pt>
                <c:pt idx="93">
                  <c:v>161.33000000000001</c:v>
                </c:pt>
                <c:pt idx="94">
                  <c:v>161.29</c:v>
                </c:pt>
                <c:pt idx="95">
                  <c:v>148.18</c:v>
                </c:pt>
              </c:numCache>
            </c:numRef>
          </c:val>
          <c:smooth val="0"/>
          <c:extLst>
            <c:ext xmlns:c16="http://schemas.microsoft.com/office/drawing/2014/chart" uri="{C3380CC4-5D6E-409C-BE32-E72D297353CC}">
              <c16:uniqueId val="{00000005-23BA-4129-AB4A-9B950183BC95}"/>
            </c:ext>
          </c:extLst>
        </c:ser>
        <c:dLbls>
          <c:showLegendKey val="0"/>
          <c:showVal val="0"/>
          <c:showCatName val="0"/>
          <c:showSerName val="0"/>
          <c:showPercent val="0"/>
          <c:showBubbleSize val="0"/>
        </c:dLbls>
        <c:marker val="1"/>
        <c:smooth val="0"/>
        <c:axId val="665810047"/>
        <c:axId val="2105541055"/>
      </c:lineChart>
      <c:catAx>
        <c:axId val="223225024"/>
        <c:scaling>
          <c:orientation val="minMax"/>
        </c:scaling>
        <c:delete val="1"/>
        <c:axPos val="b"/>
        <c:numFmt formatCode="General" sourceLinked="1"/>
        <c:majorTickMark val="none"/>
        <c:minorTickMark val="none"/>
        <c:tickLblPos val="nextTo"/>
        <c:crossAx val="223222784"/>
        <c:crosses val="autoZero"/>
        <c:auto val="1"/>
        <c:lblAlgn val="ctr"/>
        <c:lblOffset val="100"/>
        <c:noMultiLvlLbl val="0"/>
      </c:catAx>
      <c:valAx>
        <c:axId val="22322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3225024"/>
        <c:crosses val="autoZero"/>
        <c:crossBetween val="between"/>
        <c:majorUnit val="5000"/>
        <c:dispUnits>
          <c:builtInUnit val="thousands"/>
        </c:dispUnits>
      </c:valAx>
      <c:valAx>
        <c:axId val="210554105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665810047"/>
        <c:crosses val="max"/>
        <c:crossBetween val="between"/>
      </c:valAx>
      <c:catAx>
        <c:axId val="665810047"/>
        <c:scaling>
          <c:orientation val="minMax"/>
        </c:scaling>
        <c:delete val="1"/>
        <c:axPos val="b"/>
        <c:majorTickMark val="out"/>
        <c:minorTickMark val="none"/>
        <c:tickLblPos val="nextTo"/>
        <c:crossAx val="2105541055"/>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555069319862188E-2"/>
          <c:y val="5.0746214415505746E-2"/>
          <c:w val="0.90006050006380278"/>
          <c:h val="0.84615384615384615"/>
        </c:manualLayout>
      </c:layout>
      <c:areaChart>
        <c:grouping val="stacked"/>
        <c:varyColors val="0"/>
        <c:ser>
          <c:idx val="2"/>
          <c:order val="2"/>
          <c:tx>
            <c:strRef>
              <c:f>Sheet1!$D$1</c:f>
              <c:strCache>
                <c:ptCount val="1"/>
                <c:pt idx="0">
                  <c:v>pv_etso_act_de</c:v>
                </c:pt>
              </c:strCache>
            </c:strRef>
          </c:tx>
          <c:spPr>
            <a:solidFill>
              <a:srgbClr val="FFC000"/>
            </a:solidFill>
            <a:ln>
              <a:noFill/>
            </a:ln>
            <a:effectLst/>
          </c:spPr>
          <c:val>
            <c:numRef>
              <c:f>Sheet1!$D$2:$D$97</c:f>
              <c:numCache>
                <c:formatCode>General</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0.02</c:v>
                </c:pt>
                <c:pt idx="24">
                  <c:v>1.3120000000000001</c:v>
                </c:pt>
                <c:pt idx="25">
                  <c:v>11.773999999999999</c:v>
                </c:pt>
                <c:pt idx="26">
                  <c:v>121.17</c:v>
                </c:pt>
                <c:pt idx="27">
                  <c:v>501.91701999999998</c:v>
                </c:pt>
                <c:pt idx="28">
                  <c:v>1149.595</c:v>
                </c:pt>
                <c:pt idx="29">
                  <c:v>2006.547</c:v>
                </c:pt>
                <c:pt idx="30">
                  <c:v>3074.8829999999998</c:v>
                </c:pt>
                <c:pt idx="31">
                  <c:v>4317.7</c:v>
                </c:pt>
                <c:pt idx="32">
                  <c:v>5887.1419999999998</c:v>
                </c:pt>
                <c:pt idx="33">
                  <c:v>7590.5919999999996</c:v>
                </c:pt>
                <c:pt idx="34">
                  <c:v>9156.4940000000006</c:v>
                </c:pt>
                <c:pt idx="35">
                  <c:v>10520.047</c:v>
                </c:pt>
                <c:pt idx="36">
                  <c:v>11789.471</c:v>
                </c:pt>
                <c:pt idx="37">
                  <c:v>13226.228999999999</c:v>
                </c:pt>
                <c:pt idx="38">
                  <c:v>14504.782999999999</c:v>
                </c:pt>
                <c:pt idx="39">
                  <c:v>15867.705</c:v>
                </c:pt>
                <c:pt idx="40">
                  <c:v>17059.023000000001</c:v>
                </c:pt>
                <c:pt idx="41">
                  <c:v>18087.32</c:v>
                </c:pt>
                <c:pt idx="42">
                  <c:v>19115.116999999998</c:v>
                </c:pt>
                <c:pt idx="43">
                  <c:v>19829.27</c:v>
                </c:pt>
                <c:pt idx="44">
                  <c:v>20141.513999999999</c:v>
                </c:pt>
                <c:pt idx="45">
                  <c:v>19889.060000000001</c:v>
                </c:pt>
                <c:pt idx="46">
                  <c:v>19954.914000000001</c:v>
                </c:pt>
                <c:pt idx="47">
                  <c:v>20200.77</c:v>
                </c:pt>
                <c:pt idx="48">
                  <c:v>21243.912</c:v>
                </c:pt>
                <c:pt idx="49">
                  <c:v>22360.925999999999</c:v>
                </c:pt>
                <c:pt idx="50">
                  <c:v>22369.796999999999</c:v>
                </c:pt>
                <c:pt idx="51">
                  <c:v>21962.516</c:v>
                </c:pt>
                <c:pt idx="52">
                  <c:v>22046.379000000001</c:v>
                </c:pt>
                <c:pt idx="53">
                  <c:v>21770.562000000002</c:v>
                </c:pt>
                <c:pt idx="54">
                  <c:v>21439.395</c:v>
                </c:pt>
                <c:pt idx="55">
                  <c:v>21093.84</c:v>
                </c:pt>
                <c:pt idx="56">
                  <c:v>21146.06</c:v>
                </c:pt>
                <c:pt idx="57">
                  <c:v>21646.883000000002</c:v>
                </c:pt>
                <c:pt idx="58">
                  <c:v>22311.89</c:v>
                </c:pt>
                <c:pt idx="59">
                  <c:v>22039.465</c:v>
                </c:pt>
                <c:pt idx="60">
                  <c:v>21500.103999999999</c:v>
                </c:pt>
                <c:pt idx="61">
                  <c:v>20994.898000000001</c:v>
                </c:pt>
                <c:pt idx="62">
                  <c:v>20178.418000000001</c:v>
                </c:pt>
                <c:pt idx="63">
                  <c:v>19695.629000000001</c:v>
                </c:pt>
                <c:pt idx="64">
                  <c:v>18859.215</c:v>
                </c:pt>
                <c:pt idx="65">
                  <c:v>18039.296999999999</c:v>
                </c:pt>
                <c:pt idx="66">
                  <c:v>16902.169999999998</c:v>
                </c:pt>
                <c:pt idx="67">
                  <c:v>15588.963</c:v>
                </c:pt>
                <c:pt idx="68">
                  <c:v>14000.16</c:v>
                </c:pt>
                <c:pt idx="69">
                  <c:v>12449.6</c:v>
                </c:pt>
                <c:pt idx="70">
                  <c:v>11013.49</c:v>
                </c:pt>
                <c:pt idx="71">
                  <c:v>9668.6820000000007</c:v>
                </c:pt>
                <c:pt idx="72">
                  <c:v>8104.5060000000003</c:v>
                </c:pt>
                <c:pt idx="73">
                  <c:v>6737.2950000000001</c:v>
                </c:pt>
                <c:pt idx="74">
                  <c:v>5333.9769999999999</c:v>
                </c:pt>
                <c:pt idx="75">
                  <c:v>3942.48</c:v>
                </c:pt>
                <c:pt idx="76">
                  <c:v>2753.3409999999999</c:v>
                </c:pt>
                <c:pt idx="77">
                  <c:v>1805.8610000000001</c:v>
                </c:pt>
                <c:pt idx="78">
                  <c:v>1091.422</c:v>
                </c:pt>
                <c:pt idx="79">
                  <c:v>538.15200000000004</c:v>
                </c:pt>
                <c:pt idx="80">
                  <c:v>150.13701</c:v>
                </c:pt>
                <c:pt idx="81">
                  <c:v>18.190000000000001</c:v>
                </c:pt>
                <c:pt idx="82">
                  <c:v>0.86600005999999996</c:v>
                </c:pt>
                <c:pt idx="83">
                  <c:v>0</c:v>
                </c:pt>
                <c:pt idx="84">
                  <c:v>0</c:v>
                </c:pt>
                <c:pt idx="85">
                  <c:v>0</c:v>
                </c:pt>
                <c:pt idx="86">
                  <c:v>0</c:v>
                </c:pt>
                <c:pt idx="87">
                  <c:v>0</c:v>
                </c:pt>
                <c:pt idx="88">
                  <c:v>0</c:v>
                </c:pt>
                <c:pt idx="89">
                  <c:v>0</c:v>
                </c:pt>
                <c:pt idx="90">
                  <c:v>0</c:v>
                </c:pt>
                <c:pt idx="91">
                  <c:v>0</c:v>
                </c:pt>
                <c:pt idx="92">
                  <c:v>0</c:v>
                </c:pt>
                <c:pt idx="93">
                  <c:v>0</c:v>
                </c:pt>
                <c:pt idx="94">
                  <c:v>0</c:v>
                </c:pt>
                <c:pt idx="95">
                  <c:v>0</c:v>
                </c:pt>
              </c:numCache>
            </c:numRef>
          </c:val>
          <c:extLst>
            <c:ext xmlns:c16="http://schemas.microsoft.com/office/drawing/2014/chart" uri="{C3380CC4-5D6E-409C-BE32-E72D297353CC}">
              <c16:uniqueId val="{00000000-774C-483B-BE20-2A5F753ED4EB}"/>
            </c:ext>
          </c:extLst>
        </c:ser>
        <c:ser>
          <c:idx val="3"/>
          <c:order val="3"/>
          <c:tx>
            <c:strRef>
              <c:f>Sheet1!$E$1</c:f>
              <c:strCache>
                <c:ptCount val="1"/>
                <c:pt idx="0">
                  <c:v>won_etso_act_de</c:v>
                </c:pt>
              </c:strCache>
            </c:strRef>
          </c:tx>
          <c:spPr>
            <a:solidFill>
              <a:schemeClr val="tx2">
                <a:lumMod val="25000"/>
                <a:lumOff val="75000"/>
              </a:schemeClr>
            </a:solidFill>
            <a:ln>
              <a:noFill/>
            </a:ln>
            <a:effectLst/>
          </c:spPr>
          <c:val>
            <c:numRef>
              <c:f>Sheet1!$E$2:$E$97</c:f>
              <c:numCache>
                <c:formatCode>General</c:formatCode>
                <c:ptCount val="96"/>
                <c:pt idx="0">
                  <c:v>25966.66</c:v>
                </c:pt>
                <c:pt idx="1">
                  <c:v>26321.013999999999</c:v>
                </c:pt>
                <c:pt idx="2">
                  <c:v>26152.351999999999</c:v>
                </c:pt>
                <c:pt idx="3">
                  <c:v>26177.942999999999</c:v>
                </c:pt>
                <c:pt idx="4">
                  <c:v>26093.228999999999</c:v>
                </c:pt>
                <c:pt idx="5">
                  <c:v>26000.473000000002</c:v>
                </c:pt>
                <c:pt idx="6">
                  <c:v>24880</c:v>
                </c:pt>
                <c:pt idx="7">
                  <c:v>23584.365000000002</c:v>
                </c:pt>
                <c:pt idx="8">
                  <c:v>22493.842000000001</c:v>
                </c:pt>
                <c:pt idx="9">
                  <c:v>22028.673999999999</c:v>
                </c:pt>
                <c:pt idx="10">
                  <c:v>21167.282999999999</c:v>
                </c:pt>
                <c:pt idx="11">
                  <c:v>20081.884999999998</c:v>
                </c:pt>
                <c:pt idx="12">
                  <c:v>19367.633000000002</c:v>
                </c:pt>
                <c:pt idx="13">
                  <c:v>18992.478999999999</c:v>
                </c:pt>
                <c:pt idx="14">
                  <c:v>18398.824000000001</c:v>
                </c:pt>
                <c:pt idx="15">
                  <c:v>18320.298999999999</c:v>
                </c:pt>
                <c:pt idx="16">
                  <c:v>18163.046999999999</c:v>
                </c:pt>
                <c:pt idx="17">
                  <c:v>17868.192999999999</c:v>
                </c:pt>
                <c:pt idx="18">
                  <c:v>17316.719000000001</c:v>
                </c:pt>
                <c:pt idx="19">
                  <c:v>16859.557000000001</c:v>
                </c:pt>
                <c:pt idx="20">
                  <c:v>16560.236000000001</c:v>
                </c:pt>
                <c:pt idx="21">
                  <c:v>16566.401999999998</c:v>
                </c:pt>
                <c:pt idx="22">
                  <c:v>16799.662</c:v>
                </c:pt>
                <c:pt idx="23">
                  <c:v>17357.896000000001</c:v>
                </c:pt>
                <c:pt idx="24">
                  <c:v>17717.79</c:v>
                </c:pt>
                <c:pt idx="25">
                  <c:v>17157.686000000002</c:v>
                </c:pt>
                <c:pt idx="26">
                  <c:v>17024.268</c:v>
                </c:pt>
                <c:pt idx="27">
                  <c:v>17100.96</c:v>
                </c:pt>
                <c:pt idx="28">
                  <c:v>16814.581999999999</c:v>
                </c:pt>
                <c:pt idx="29">
                  <c:v>16906.482</c:v>
                </c:pt>
                <c:pt idx="30">
                  <c:v>16538.442999999999</c:v>
                </c:pt>
                <c:pt idx="31">
                  <c:v>16609.775000000001</c:v>
                </c:pt>
                <c:pt idx="32">
                  <c:v>16465.766</c:v>
                </c:pt>
                <c:pt idx="33">
                  <c:v>15867.428</c:v>
                </c:pt>
                <c:pt idx="34">
                  <c:v>15157.973</c:v>
                </c:pt>
                <c:pt idx="35">
                  <c:v>14574.945</c:v>
                </c:pt>
                <c:pt idx="36">
                  <c:v>14128.808000000001</c:v>
                </c:pt>
                <c:pt idx="37">
                  <c:v>13375.886</c:v>
                </c:pt>
                <c:pt idx="38">
                  <c:v>12583.776</c:v>
                </c:pt>
                <c:pt idx="39">
                  <c:v>12435.145500000001</c:v>
                </c:pt>
                <c:pt idx="40">
                  <c:v>12178.6</c:v>
                </c:pt>
                <c:pt idx="41">
                  <c:v>11625.064</c:v>
                </c:pt>
                <c:pt idx="42">
                  <c:v>11231.918</c:v>
                </c:pt>
                <c:pt idx="43">
                  <c:v>11046.29</c:v>
                </c:pt>
                <c:pt idx="44">
                  <c:v>11027.598</c:v>
                </c:pt>
                <c:pt idx="45">
                  <c:v>10893.1875</c:v>
                </c:pt>
                <c:pt idx="46">
                  <c:v>10307.048000000001</c:v>
                </c:pt>
                <c:pt idx="47">
                  <c:v>10166.546</c:v>
                </c:pt>
                <c:pt idx="48">
                  <c:v>10115.009</c:v>
                </c:pt>
                <c:pt idx="49">
                  <c:v>9935.0030000000006</c:v>
                </c:pt>
                <c:pt idx="50">
                  <c:v>10189.942999999999</c:v>
                </c:pt>
                <c:pt idx="51">
                  <c:v>10498.3125</c:v>
                </c:pt>
                <c:pt idx="52">
                  <c:v>11331.867</c:v>
                </c:pt>
                <c:pt idx="53">
                  <c:v>12367.08</c:v>
                </c:pt>
                <c:pt idx="54">
                  <c:v>13470.227999999999</c:v>
                </c:pt>
                <c:pt idx="55">
                  <c:v>14059.013999999999</c:v>
                </c:pt>
                <c:pt idx="56">
                  <c:v>14355.891</c:v>
                </c:pt>
                <c:pt idx="57">
                  <c:v>14507.531999999999</c:v>
                </c:pt>
                <c:pt idx="58">
                  <c:v>15099.083000000001</c:v>
                </c:pt>
                <c:pt idx="59">
                  <c:v>15539.695</c:v>
                </c:pt>
                <c:pt idx="60">
                  <c:v>15628.133</c:v>
                </c:pt>
                <c:pt idx="61">
                  <c:v>15938.045</c:v>
                </c:pt>
                <c:pt idx="62">
                  <c:v>16376.242</c:v>
                </c:pt>
                <c:pt idx="63">
                  <c:v>16409.932000000001</c:v>
                </c:pt>
                <c:pt idx="64">
                  <c:v>16366.74</c:v>
                </c:pt>
                <c:pt idx="65">
                  <c:v>16444.133000000002</c:v>
                </c:pt>
                <c:pt idx="66">
                  <c:v>16909.89</c:v>
                </c:pt>
                <c:pt idx="67">
                  <c:v>16781.240000000002</c:v>
                </c:pt>
                <c:pt idx="68">
                  <c:v>17023.057000000001</c:v>
                </c:pt>
                <c:pt idx="69">
                  <c:v>17105.296999999999</c:v>
                </c:pt>
                <c:pt idx="70">
                  <c:v>17388.955000000002</c:v>
                </c:pt>
                <c:pt idx="71">
                  <c:v>17672.684000000001</c:v>
                </c:pt>
                <c:pt idx="72">
                  <c:v>17074.25</c:v>
                </c:pt>
                <c:pt idx="73">
                  <c:v>16430.984</c:v>
                </c:pt>
                <c:pt idx="74">
                  <c:v>16217.753000000001</c:v>
                </c:pt>
                <c:pt idx="75">
                  <c:v>16351.0625</c:v>
                </c:pt>
                <c:pt idx="76">
                  <c:v>16428.532999999999</c:v>
                </c:pt>
                <c:pt idx="77">
                  <c:v>16904.043000000001</c:v>
                </c:pt>
                <c:pt idx="78">
                  <c:v>17496.934000000001</c:v>
                </c:pt>
                <c:pt idx="79">
                  <c:v>17593.86</c:v>
                </c:pt>
                <c:pt idx="80">
                  <c:v>17608.043000000001</c:v>
                </c:pt>
                <c:pt idx="81">
                  <c:v>17603.697</c:v>
                </c:pt>
                <c:pt idx="82">
                  <c:v>17417.88</c:v>
                </c:pt>
                <c:pt idx="83">
                  <c:v>17654.84</c:v>
                </c:pt>
                <c:pt idx="84">
                  <c:v>18040.939999999999</c:v>
                </c:pt>
                <c:pt idx="85">
                  <c:v>18076.916000000001</c:v>
                </c:pt>
                <c:pt idx="86">
                  <c:v>18339.768</c:v>
                </c:pt>
                <c:pt idx="87">
                  <c:v>18623.830000000002</c:v>
                </c:pt>
                <c:pt idx="88">
                  <c:v>18661.785</c:v>
                </c:pt>
                <c:pt idx="89">
                  <c:v>19615.116999999998</c:v>
                </c:pt>
                <c:pt idx="90">
                  <c:v>20134.793000000001</c:v>
                </c:pt>
                <c:pt idx="91">
                  <c:v>20578.484</c:v>
                </c:pt>
                <c:pt idx="92">
                  <c:v>20274.937999999998</c:v>
                </c:pt>
                <c:pt idx="93">
                  <c:v>19898.634999999998</c:v>
                </c:pt>
                <c:pt idx="94">
                  <c:v>19704.974999999999</c:v>
                </c:pt>
                <c:pt idx="95">
                  <c:v>19952.400000000001</c:v>
                </c:pt>
              </c:numCache>
            </c:numRef>
          </c:val>
          <c:extLst>
            <c:ext xmlns:c16="http://schemas.microsoft.com/office/drawing/2014/chart" uri="{C3380CC4-5D6E-409C-BE32-E72D297353CC}">
              <c16:uniqueId val="{00000001-774C-483B-BE20-2A5F753ED4EB}"/>
            </c:ext>
          </c:extLst>
        </c:ser>
        <c:dLbls>
          <c:showLegendKey val="0"/>
          <c:showVal val="0"/>
          <c:showCatName val="0"/>
          <c:showSerName val="0"/>
          <c:showPercent val="0"/>
          <c:showBubbleSize val="0"/>
        </c:dLbls>
        <c:axId val="911364927"/>
        <c:axId val="911367615"/>
      </c:areaChart>
      <c:lineChart>
        <c:grouping val="standard"/>
        <c:varyColors val="0"/>
        <c:ser>
          <c:idx val="4"/>
          <c:order val="4"/>
          <c:tx>
            <c:strRef>
              <c:f>Sheet1!$F$1</c:f>
              <c:strCache>
                <c:ptCount val="1"/>
                <c:pt idx="0">
                  <c:v>load_etso_act_de</c:v>
                </c:pt>
              </c:strCache>
            </c:strRef>
          </c:tx>
          <c:spPr>
            <a:ln w="12700" cap="rnd">
              <a:solidFill>
                <a:srgbClr val="FF0000"/>
              </a:solidFill>
              <a:round/>
            </a:ln>
            <a:effectLst/>
          </c:spPr>
          <c:marker>
            <c:symbol val="none"/>
          </c:marker>
          <c:val>
            <c:numRef>
              <c:f>Sheet1!$F$2:$F$97</c:f>
              <c:numCache>
                <c:formatCode>General</c:formatCode>
                <c:ptCount val="96"/>
                <c:pt idx="0">
                  <c:v>43514.464999999997</c:v>
                </c:pt>
                <c:pt idx="1">
                  <c:v>42097.777000000002</c:v>
                </c:pt>
                <c:pt idx="2">
                  <c:v>41751.561999999998</c:v>
                </c:pt>
                <c:pt idx="3">
                  <c:v>41474.94</c:v>
                </c:pt>
                <c:pt idx="4">
                  <c:v>40692.832000000002</c:v>
                </c:pt>
                <c:pt idx="5">
                  <c:v>40725.14</c:v>
                </c:pt>
                <c:pt idx="6">
                  <c:v>40913.296999999999</c:v>
                </c:pt>
                <c:pt idx="7">
                  <c:v>41019.387000000002</c:v>
                </c:pt>
                <c:pt idx="8">
                  <c:v>41140.406000000003</c:v>
                </c:pt>
                <c:pt idx="9">
                  <c:v>41286.58</c:v>
                </c:pt>
                <c:pt idx="10">
                  <c:v>41095.964999999997</c:v>
                </c:pt>
                <c:pt idx="11">
                  <c:v>41409.516000000003</c:v>
                </c:pt>
                <c:pt idx="12">
                  <c:v>41054.239999999998</c:v>
                </c:pt>
                <c:pt idx="13">
                  <c:v>40812.894999999997</c:v>
                </c:pt>
                <c:pt idx="14">
                  <c:v>40669.516000000003</c:v>
                </c:pt>
                <c:pt idx="15">
                  <c:v>40161.305</c:v>
                </c:pt>
                <c:pt idx="16">
                  <c:v>40182.720000000001</c:v>
                </c:pt>
                <c:pt idx="17">
                  <c:v>40069.67</c:v>
                </c:pt>
                <c:pt idx="18">
                  <c:v>40463.9</c:v>
                </c:pt>
                <c:pt idx="19">
                  <c:v>41632.78</c:v>
                </c:pt>
                <c:pt idx="20">
                  <c:v>43271.112999999998</c:v>
                </c:pt>
                <c:pt idx="21">
                  <c:v>44044.66</c:v>
                </c:pt>
                <c:pt idx="22">
                  <c:v>44713.55</c:v>
                </c:pt>
                <c:pt idx="23">
                  <c:v>45890.22</c:v>
                </c:pt>
                <c:pt idx="24">
                  <c:v>48454.055</c:v>
                </c:pt>
                <c:pt idx="25">
                  <c:v>50018.25</c:v>
                </c:pt>
                <c:pt idx="26">
                  <c:v>50301.41</c:v>
                </c:pt>
                <c:pt idx="27">
                  <c:v>50479.93</c:v>
                </c:pt>
                <c:pt idx="28">
                  <c:v>51236.98</c:v>
                </c:pt>
                <c:pt idx="29">
                  <c:v>52332.061999999998</c:v>
                </c:pt>
                <c:pt idx="30">
                  <c:v>53591.086000000003</c:v>
                </c:pt>
                <c:pt idx="31">
                  <c:v>54035.343999999997</c:v>
                </c:pt>
                <c:pt idx="32">
                  <c:v>54404.637000000002</c:v>
                </c:pt>
                <c:pt idx="33">
                  <c:v>56335.667999999998</c:v>
                </c:pt>
                <c:pt idx="34">
                  <c:v>57616.09</c:v>
                </c:pt>
                <c:pt idx="35">
                  <c:v>58316.434000000001</c:v>
                </c:pt>
                <c:pt idx="36">
                  <c:v>58094.616999999998</c:v>
                </c:pt>
                <c:pt idx="37">
                  <c:v>58923.65</c:v>
                </c:pt>
                <c:pt idx="38">
                  <c:v>59037.94</c:v>
                </c:pt>
                <c:pt idx="39">
                  <c:v>58442.86</c:v>
                </c:pt>
                <c:pt idx="40">
                  <c:v>57269.082000000002</c:v>
                </c:pt>
                <c:pt idx="41">
                  <c:v>57414.64</c:v>
                </c:pt>
                <c:pt idx="42">
                  <c:v>57675.02</c:v>
                </c:pt>
                <c:pt idx="43">
                  <c:v>58516.05</c:v>
                </c:pt>
                <c:pt idx="44">
                  <c:v>59563.453000000001</c:v>
                </c:pt>
                <c:pt idx="45">
                  <c:v>60082.233999999997</c:v>
                </c:pt>
                <c:pt idx="46">
                  <c:v>59731.285000000003</c:v>
                </c:pt>
                <c:pt idx="47">
                  <c:v>59386.574000000001</c:v>
                </c:pt>
                <c:pt idx="48">
                  <c:v>59573.273000000001</c:v>
                </c:pt>
                <c:pt idx="49">
                  <c:v>59750.722999999998</c:v>
                </c:pt>
                <c:pt idx="50">
                  <c:v>58712.586000000003</c:v>
                </c:pt>
                <c:pt idx="51">
                  <c:v>59198.49</c:v>
                </c:pt>
                <c:pt idx="52">
                  <c:v>58145.688000000002</c:v>
                </c:pt>
                <c:pt idx="53">
                  <c:v>57838.38</c:v>
                </c:pt>
                <c:pt idx="54">
                  <c:v>57382.1</c:v>
                </c:pt>
                <c:pt idx="55">
                  <c:v>56488.593999999997</c:v>
                </c:pt>
                <c:pt idx="56">
                  <c:v>54748.593999999997</c:v>
                </c:pt>
                <c:pt idx="57">
                  <c:v>54133.156000000003</c:v>
                </c:pt>
                <c:pt idx="58">
                  <c:v>54643.95</c:v>
                </c:pt>
                <c:pt idx="59">
                  <c:v>54359.042999999998</c:v>
                </c:pt>
                <c:pt idx="60">
                  <c:v>53882.336000000003</c:v>
                </c:pt>
                <c:pt idx="61">
                  <c:v>53270.875</c:v>
                </c:pt>
                <c:pt idx="62">
                  <c:v>53255.184000000001</c:v>
                </c:pt>
                <c:pt idx="63">
                  <c:v>53200.402000000002</c:v>
                </c:pt>
                <c:pt idx="64">
                  <c:v>53733.565999999999</c:v>
                </c:pt>
                <c:pt idx="65">
                  <c:v>53156.28</c:v>
                </c:pt>
                <c:pt idx="66">
                  <c:v>52830.445</c:v>
                </c:pt>
                <c:pt idx="67">
                  <c:v>53100.78</c:v>
                </c:pt>
                <c:pt idx="68">
                  <c:v>54839.116999999998</c:v>
                </c:pt>
                <c:pt idx="69">
                  <c:v>54411.5</c:v>
                </c:pt>
                <c:pt idx="70">
                  <c:v>54325.953000000001</c:v>
                </c:pt>
                <c:pt idx="71">
                  <c:v>54686.89</c:v>
                </c:pt>
                <c:pt idx="72">
                  <c:v>55199.02</c:v>
                </c:pt>
                <c:pt idx="73">
                  <c:v>54776.542999999998</c:v>
                </c:pt>
                <c:pt idx="74">
                  <c:v>54630.96</c:v>
                </c:pt>
                <c:pt idx="75">
                  <c:v>54070.21</c:v>
                </c:pt>
                <c:pt idx="76">
                  <c:v>54221.55</c:v>
                </c:pt>
                <c:pt idx="77">
                  <c:v>53148.08</c:v>
                </c:pt>
                <c:pt idx="78">
                  <c:v>52770.483999999997</c:v>
                </c:pt>
                <c:pt idx="79">
                  <c:v>52294.52</c:v>
                </c:pt>
                <c:pt idx="80">
                  <c:v>51308.894999999997</c:v>
                </c:pt>
                <c:pt idx="81">
                  <c:v>51150.726999999999</c:v>
                </c:pt>
                <c:pt idx="82">
                  <c:v>50498.22</c:v>
                </c:pt>
                <c:pt idx="83">
                  <c:v>49657.16</c:v>
                </c:pt>
                <c:pt idx="84">
                  <c:v>48966.53</c:v>
                </c:pt>
                <c:pt idx="85">
                  <c:v>48108.055</c:v>
                </c:pt>
                <c:pt idx="86">
                  <c:v>48392.800000000003</c:v>
                </c:pt>
                <c:pt idx="87">
                  <c:v>48051.17</c:v>
                </c:pt>
                <c:pt idx="88">
                  <c:v>46597.43</c:v>
                </c:pt>
                <c:pt idx="89">
                  <c:v>46788.46</c:v>
                </c:pt>
                <c:pt idx="90">
                  <c:v>47118.19</c:v>
                </c:pt>
                <c:pt idx="91">
                  <c:v>46098.805</c:v>
                </c:pt>
                <c:pt idx="92">
                  <c:v>44743.87</c:v>
                </c:pt>
                <c:pt idx="93">
                  <c:v>43080.862999999998</c:v>
                </c:pt>
                <c:pt idx="94">
                  <c:v>41689.156000000003</c:v>
                </c:pt>
                <c:pt idx="95">
                  <c:v>40797.616999999998</c:v>
                </c:pt>
              </c:numCache>
            </c:numRef>
          </c:val>
          <c:smooth val="0"/>
          <c:extLst>
            <c:ext xmlns:c16="http://schemas.microsoft.com/office/drawing/2014/chart" uri="{C3380CC4-5D6E-409C-BE32-E72D297353CC}">
              <c16:uniqueId val="{00000002-774C-483B-BE20-2A5F753ED4EB}"/>
            </c:ext>
          </c:extLst>
        </c:ser>
        <c:dLbls>
          <c:showLegendKey val="0"/>
          <c:showVal val="0"/>
          <c:showCatName val="0"/>
          <c:showSerName val="0"/>
          <c:showPercent val="0"/>
          <c:showBubbleSize val="0"/>
        </c:dLbls>
        <c:marker val="1"/>
        <c:smooth val="0"/>
        <c:axId val="911364927"/>
        <c:axId val="911367615"/>
      </c:lineChart>
      <c:lineChart>
        <c:grouping val="standard"/>
        <c:varyColors val="0"/>
        <c:ser>
          <c:idx val="0"/>
          <c:order val="0"/>
          <c:tx>
            <c:strRef>
              <c:f>Sheet1!$B$1</c:f>
              <c:strCache>
                <c:ptCount val="1"/>
                <c:pt idx="0">
                  <c:v>vwap_qh</c:v>
                </c:pt>
              </c:strCache>
            </c:strRef>
          </c:tx>
          <c:spPr>
            <a:ln w="9525" cap="rnd">
              <a:solidFill>
                <a:schemeClr val="accent2"/>
              </a:solidFill>
              <a:prstDash val="lgDash"/>
              <a:round/>
            </a:ln>
            <a:effectLst/>
          </c:spPr>
          <c:marker>
            <c:symbol val="none"/>
          </c:marker>
          <c:val>
            <c:numRef>
              <c:f>Sheet1!$B$2:$B$97</c:f>
              <c:numCache>
                <c:formatCode>General</c:formatCode>
                <c:ptCount val="96"/>
                <c:pt idx="0">
                  <c:v>155.02000000000001</c:v>
                </c:pt>
                <c:pt idx="1">
                  <c:v>150.32</c:v>
                </c:pt>
                <c:pt idx="2">
                  <c:v>149.79</c:v>
                </c:pt>
                <c:pt idx="3">
                  <c:v>146.08000000000001</c:v>
                </c:pt>
                <c:pt idx="4">
                  <c:v>150.62</c:v>
                </c:pt>
                <c:pt idx="5">
                  <c:v>145.86000000000001</c:v>
                </c:pt>
                <c:pt idx="6">
                  <c:v>146.44</c:v>
                </c:pt>
                <c:pt idx="7">
                  <c:v>146.86000000000001</c:v>
                </c:pt>
                <c:pt idx="8">
                  <c:v>148.02000000000001</c:v>
                </c:pt>
                <c:pt idx="9">
                  <c:v>150.81</c:v>
                </c:pt>
                <c:pt idx="10">
                  <c:v>156.76</c:v>
                </c:pt>
                <c:pt idx="11">
                  <c:v>152.72</c:v>
                </c:pt>
                <c:pt idx="12">
                  <c:v>155.63999999999999</c:v>
                </c:pt>
                <c:pt idx="13">
                  <c:v>156.84</c:v>
                </c:pt>
                <c:pt idx="14">
                  <c:v>159.16</c:v>
                </c:pt>
                <c:pt idx="15">
                  <c:v>162.32</c:v>
                </c:pt>
                <c:pt idx="16">
                  <c:v>160.03</c:v>
                </c:pt>
                <c:pt idx="17">
                  <c:v>164.86</c:v>
                </c:pt>
                <c:pt idx="18">
                  <c:v>168.91</c:v>
                </c:pt>
                <c:pt idx="19">
                  <c:v>171.1</c:v>
                </c:pt>
                <c:pt idx="20">
                  <c:v>167.03</c:v>
                </c:pt>
                <c:pt idx="21">
                  <c:v>176.25</c:v>
                </c:pt>
                <c:pt idx="22">
                  <c:v>181.13</c:v>
                </c:pt>
                <c:pt idx="23">
                  <c:v>184.81</c:v>
                </c:pt>
                <c:pt idx="24">
                  <c:v>179.38</c:v>
                </c:pt>
                <c:pt idx="25">
                  <c:v>179.69</c:v>
                </c:pt>
                <c:pt idx="26">
                  <c:v>185.82</c:v>
                </c:pt>
                <c:pt idx="27">
                  <c:v>190.9</c:v>
                </c:pt>
                <c:pt idx="28">
                  <c:v>191.55</c:v>
                </c:pt>
                <c:pt idx="29">
                  <c:v>190.34</c:v>
                </c:pt>
                <c:pt idx="30">
                  <c:v>188.4</c:v>
                </c:pt>
                <c:pt idx="31">
                  <c:v>186.89</c:v>
                </c:pt>
                <c:pt idx="32">
                  <c:v>198.84</c:v>
                </c:pt>
                <c:pt idx="33">
                  <c:v>187.51</c:v>
                </c:pt>
                <c:pt idx="34">
                  <c:v>183.58</c:v>
                </c:pt>
                <c:pt idx="35">
                  <c:v>179.68</c:v>
                </c:pt>
                <c:pt idx="36">
                  <c:v>183.86</c:v>
                </c:pt>
                <c:pt idx="37">
                  <c:v>183.07</c:v>
                </c:pt>
                <c:pt idx="38">
                  <c:v>204.36</c:v>
                </c:pt>
                <c:pt idx="39">
                  <c:v>216.51</c:v>
                </c:pt>
                <c:pt idx="40">
                  <c:v>220.61</c:v>
                </c:pt>
                <c:pt idx="41">
                  <c:v>260.57</c:v>
                </c:pt>
                <c:pt idx="42">
                  <c:v>239.63</c:v>
                </c:pt>
                <c:pt idx="43">
                  <c:v>213.82</c:v>
                </c:pt>
                <c:pt idx="44">
                  <c:v>234.44</c:v>
                </c:pt>
                <c:pt idx="45">
                  <c:v>268.67</c:v>
                </c:pt>
                <c:pt idx="46">
                  <c:v>371.69</c:v>
                </c:pt>
                <c:pt idx="47">
                  <c:v>495.13</c:v>
                </c:pt>
                <c:pt idx="48">
                  <c:v>288.38</c:v>
                </c:pt>
                <c:pt idx="49">
                  <c:v>207.78</c:v>
                </c:pt>
                <c:pt idx="50">
                  <c:v>181.36</c:v>
                </c:pt>
                <c:pt idx="51">
                  <c:v>156</c:v>
                </c:pt>
                <c:pt idx="52">
                  <c:v>160.57</c:v>
                </c:pt>
                <c:pt idx="53">
                  <c:v>145.22</c:v>
                </c:pt>
                <c:pt idx="54">
                  <c:v>142.01</c:v>
                </c:pt>
                <c:pt idx="55">
                  <c:v>135.69</c:v>
                </c:pt>
                <c:pt idx="56">
                  <c:v>153.27000000000001</c:v>
                </c:pt>
                <c:pt idx="57">
                  <c:v>144.66</c:v>
                </c:pt>
                <c:pt idx="58">
                  <c:v>134.06</c:v>
                </c:pt>
                <c:pt idx="59">
                  <c:v>126.48</c:v>
                </c:pt>
                <c:pt idx="60">
                  <c:v>109.53</c:v>
                </c:pt>
                <c:pt idx="61">
                  <c:v>118.44</c:v>
                </c:pt>
                <c:pt idx="62">
                  <c:v>123.94</c:v>
                </c:pt>
                <c:pt idx="63">
                  <c:v>124.94</c:v>
                </c:pt>
                <c:pt idx="64">
                  <c:v>119.13</c:v>
                </c:pt>
                <c:pt idx="65">
                  <c:v>128.03</c:v>
                </c:pt>
                <c:pt idx="66">
                  <c:v>131.81</c:v>
                </c:pt>
                <c:pt idx="67">
                  <c:v>137.02000000000001</c:v>
                </c:pt>
                <c:pt idx="68">
                  <c:v>121.17</c:v>
                </c:pt>
                <c:pt idx="69">
                  <c:v>134.06</c:v>
                </c:pt>
                <c:pt idx="70">
                  <c:v>144.91</c:v>
                </c:pt>
                <c:pt idx="71">
                  <c:v>157.22999999999999</c:v>
                </c:pt>
                <c:pt idx="72">
                  <c:v>141.66</c:v>
                </c:pt>
                <c:pt idx="73">
                  <c:v>158.58000000000001</c:v>
                </c:pt>
                <c:pt idx="74">
                  <c:v>177.26</c:v>
                </c:pt>
                <c:pt idx="75">
                  <c:v>175.56</c:v>
                </c:pt>
                <c:pt idx="76">
                  <c:v>161.43</c:v>
                </c:pt>
                <c:pt idx="77">
                  <c:v>166.58</c:v>
                </c:pt>
                <c:pt idx="78">
                  <c:v>165.55</c:v>
                </c:pt>
                <c:pt idx="79">
                  <c:v>172.17</c:v>
                </c:pt>
                <c:pt idx="80">
                  <c:v>166.18</c:v>
                </c:pt>
                <c:pt idx="81">
                  <c:v>168.43</c:v>
                </c:pt>
                <c:pt idx="82">
                  <c:v>168.66</c:v>
                </c:pt>
                <c:pt idx="83">
                  <c:v>167.34</c:v>
                </c:pt>
                <c:pt idx="84">
                  <c:v>179.7</c:v>
                </c:pt>
                <c:pt idx="85">
                  <c:v>168.47</c:v>
                </c:pt>
                <c:pt idx="86">
                  <c:v>156</c:v>
                </c:pt>
                <c:pt idx="87">
                  <c:v>147.36000000000001</c:v>
                </c:pt>
                <c:pt idx="88">
                  <c:v>154.55000000000001</c:v>
                </c:pt>
                <c:pt idx="89">
                  <c:v>143.4</c:v>
                </c:pt>
                <c:pt idx="90">
                  <c:v>125.7</c:v>
                </c:pt>
                <c:pt idx="91">
                  <c:v>117.75</c:v>
                </c:pt>
                <c:pt idx="92">
                  <c:v>133.06</c:v>
                </c:pt>
                <c:pt idx="93">
                  <c:v>162.34</c:v>
                </c:pt>
                <c:pt idx="94">
                  <c:v>138.41</c:v>
                </c:pt>
                <c:pt idx="95">
                  <c:v>134.69</c:v>
                </c:pt>
              </c:numCache>
            </c:numRef>
          </c:val>
          <c:smooth val="0"/>
          <c:extLst>
            <c:ext xmlns:c16="http://schemas.microsoft.com/office/drawing/2014/chart" uri="{C3380CC4-5D6E-409C-BE32-E72D297353CC}">
              <c16:uniqueId val="{00000003-774C-483B-BE20-2A5F753ED4EB}"/>
            </c:ext>
          </c:extLst>
        </c:ser>
        <c:ser>
          <c:idx val="1"/>
          <c:order val="1"/>
          <c:tx>
            <c:strRef>
              <c:f>Sheet1!$C$1</c:f>
              <c:strCache>
                <c:ptCount val="1"/>
                <c:pt idx="0">
                  <c:v>spot_price</c:v>
                </c:pt>
              </c:strCache>
            </c:strRef>
          </c:tx>
          <c:spPr>
            <a:ln w="9525" cap="rnd">
              <a:solidFill>
                <a:schemeClr val="tx1"/>
              </a:solidFill>
              <a:round/>
            </a:ln>
            <a:effectLst/>
          </c:spPr>
          <c:marker>
            <c:symbol val="none"/>
          </c:marker>
          <c:val>
            <c:numRef>
              <c:f>Sheet1!$C$2:$C$97</c:f>
              <c:numCache>
                <c:formatCode>General</c:formatCode>
                <c:ptCount val="96"/>
                <c:pt idx="0">
                  <c:v>141.01</c:v>
                </c:pt>
                <c:pt idx="1">
                  <c:v>141.91999999999999</c:v>
                </c:pt>
                <c:pt idx="2">
                  <c:v>139</c:v>
                </c:pt>
                <c:pt idx="3">
                  <c:v>136.16</c:v>
                </c:pt>
                <c:pt idx="4">
                  <c:v>141.81</c:v>
                </c:pt>
                <c:pt idx="5">
                  <c:v>138.66</c:v>
                </c:pt>
                <c:pt idx="6">
                  <c:v>138.02000000000001</c:v>
                </c:pt>
                <c:pt idx="7">
                  <c:v>138.66</c:v>
                </c:pt>
                <c:pt idx="8">
                  <c:v>137.18</c:v>
                </c:pt>
                <c:pt idx="9">
                  <c:v>138.68</c:v>
                </c:pt>
                <c:pt idx="10">
                  <c:v>140.51</c:v>
                </c:pt>
                <c:pt idx="11">
                  <c:v>136.6</c:v>
                </c:pt>
                <c:pt idx="12">
                  <c:v>140.88999999999999</c:v>
                </c:pt>
                <c:pt idx="13">
                  <c:v>139.62</c:v>
                </c:pt>
                <c:pt idx="14">
                  <c:v>138.26</c:v>
                </c:pt>
                <c:pt idx="15">
                  <c:v>136.43</c:v>
                </c:pt>
                <c:pt idx="16">
                  <c:v>137.11000000000001</c:v>
                </c:pt>
                <c:pt idx="17">
                  <c:v>139.44</c:v>
                </c:pt>
                <c:pt idx="18">
                  <c:v>139.96</c:v>
                </c:pt>
                <c:pt idx="19">
                  <c:v>139.85</c:v>
                </c:pt>
                <c:pt idx="20">
                  <c:v>137.37</c:v>
                </c:pt>
                <c:pt idx="21">
                  <c:v>141.30000000000001</c:v>
                </c:pt>
                <c:pt idx="22">
                  <c:v>148.47999999999999</c:v>
                </c:pt>
                <c:pt idx="23">
                  <c:v>159.91999999999999</c:v>
                </c:pt>
                <c:pt idx="24">
                  <c:v>164.48</c:v>
                </c:pt>
                <c:pt idx="25">
                  <c:v>172.23</c:v>
                </c:pt>
                <c:pt idx="26">
                  <c:v>174.29</c:v>
                </c:pt>
                <c:pt idx="27">
                  <c:v>173.03</c:v>
                </c:pt>
                <c:pt idx="28">
                  <c:v>179.81</c:v>
                </c:pt>
                <c:pt idx="29">
                  <c:v>180.26</c:v>
                </c:pt>
                <c:pt idx="30">
                  <c:v>177.41</c:v>
                </c:pt>
                <c:pt idx="31">
                  <c:v>174.44</c:v>
                </c:pt>
                <c:pt idx="32">
                  <c:v>187.4</c:v>
                </c:pt>
                <c:pt idx="33">
                  <c:v>172.74</c:v>
                </c:pt>
                <c:pt idx="34">
                  <c:v>162.59</c:v>
                </c:pt>
                <c:pt idx="35">
                  <c:v>155.15</c:v>
                </c:pt>
                <c:pt idx="36">
                  <c:v>161.87</c:v>
                </c:pt>
                <c:pt idx="37">
                  <c:v>161.77000000000001</c:v>
                </c:pt>
                <c:pt idx="38">
                  <c:v>151.21</c:v>
                </c:pt>
                <c:pt idx="39">
                  <c:v>145.76</c:v>
                </c:pt>
                <c:pt idx="40">
                  <c:v>155</c:v>
                </c:pt>
                <c:pt idx="41">
                  <c:v>142.59</c:v>
                </c:pt>
                <c:pt idx="42">
                  <c:v>130.66</c:v>
                </c:pt>
                <c:pt idx="43">
                  <c:v>122.31</c:v>
                </c:pt>
                <c:pt idx="44">
                  <c:v>129.06</c:v>
                </c:pt>
                <c:pt idx="45">
                  <c:v>122.65</c:v>
                </c:pt>
                <c:pt idx="46">
                  <c:v>117.81</c:v>
                </c:pt>
                <c:pt idx="47">
                  <c:v>116.81</c:v>
                </c:pt>
                <c:pt idx="48">
                  <c:v>112.08</c:v>
                </c:pt>
                <c:pt idx="49">
                  <c:v>108.98</c:v>
                </c:pt>
                <c:pt idx="50">
                  <c:v>112.94</c:v>
                </c:pt>
                <c:pt idx="51">
                  <c:v>109.56</c:v>
                </c:pt>
                <c:pt idx="52">
                  <c:v>98.45</c:v>
                </c:pt>
                <c:pt idx="53">
                  <c:v>93.85</c:v>
                </c:pt>
                <c:pt idx="54">
                  <c:v>100.58</c:v>
                </c:pt>
                <c:pt idx="55">
                  <c:v>92.07</c:v>
                </c:pt>
                <c:pt idx="56">
                  <c:v>102.01</c:v>
                </c:pt>
                <c:pt idx="57">
                  <c:v>100</c:v>
                </c:pt>
                <c:pt idx="58">
                  <c:v>106.26</c:v>
                </c:pt>
                <c:pt idx="59">
                  <c:v>107.73</c:v>
                </c:pt>
                <c:pt idx="60">
                  <c:v>109.55</c:v>
                </c:pt>
                <c:pt idx="61">
                  <c:v>112.23</c:v>
                </c:pt>
                <c:pt idx="62">
                  <c:v>116.41</c:v>
                </c:pt>
                <c:pt idx="63">
                  <c:v>119.29</c:v>
                </c:pt>
                <c:pt idx="64">
                  <c:v>111.35</c:v>
                </c:pt>
                <c:pt idx="65">
                  <c:v>118.32</c:v>
                </c:pt>
                <c:pt idx="66">
                  <c:v>122.23</c:v>
                </c:pt>
                <c:pt idx="67">
                  <c:v>126.34</c:v>
                </c:pt>
                <c:pt idx="68">
                  <c:v>116.99</c:v>
                </c:pt>
                <c:pt idx="69">
                  <c:v>135.97</c:v>
                </c:pt>
                <c:pt idx="70">
                  <c:v>156.76</c:v>
                </c:pt>
                <c:pt idx="71">
                  <c:v>163.09</c:v>
                </c:pt>
                <c:pt idx="72">
                  <c:v>144.38999999999999</c:v>
                </c:pt>
                <c:pt idx="73">
                  <c:v>160.88999999999999</c:v>
                </c:pt>
                <c:pt idx="74">
                  <c:v>167.3</c:v>
                </c:pt>
                <c:pt idx="75">
                  <c:v>169.34</c:v>
                </c:pt>
                <c:pt idx="76">
                  <c:v>154.88999999999999</c:v>
                </c:pt>
                <c:pt idx="77">
                  <c:v>165.82</c:v>
                </c:pt>
                <c:pt idx="78">
                  <c:v>175.5</c:v>
                </c:pt>
                <c:pt idx="79">
                  <c:v>193.95</c:v>
                </c:pt>
                <c:pt idx="80">
                  <c:v>174.88</c:v>
                </c:pt>
                <c:pt idx="81">
                  <c:v>177.73</c:v>
                </c:pt>
                <c:pt idx="82">
                  <c:v>180.83</c:v>
                </c:pt>
                <c:pt idx="83">
                  <c:v>173.64</c:v>
                </c:pt>
                <c:pt idx="84">
                  <c:v>176.3</c:v>
                </c:pt>
                <c:pt idx="85">
                  <c:v>168.12</c:v>
                </c:pt>
                <c:pt idx="86">
                  <c:v>166.01</c:v>
                </c:pt>
                <c:pt idx="87">
                  <c:v>154.01</c:v>
                </c:pt>
                <c:pt idx="88">
                  <c:v>171.44</c:v>
                </c:pt>
                <c:pt idx="89">
                  <c:v>162.30000000000001</c:v>
                </c:pt>
                <c:pt idx="90">
                  <c:v>161.4</c:v>
                </c:pt>
                <c:pt idx="91">
                  <c:v>150.63999999999999</c:v>
                </c:pt>
                <c:pt idx="92">
                  <c:v>157.08000000000001</c:v>
                </c:pt>
                <c:pt idx="93">
                  <c:v>150.80000000000001</c:v>
                </c:pt>
                <c:pt idx="94">
                  <c:v>141.55000000000001</c:v>
                </c:pt>
                <c:pt idx="95">
                  <c:v>131.1</c:v>
                </c:pt>
              </c:numCache>
            </c:numRef>
          </c:val>
          <c:smooth val="0"/>
          <c:extLst>
            <c:ext xmlns:c16="http://schemas.microsoft.com/office/drawing/2014/chart" uri="{C3380CC4-5D6E-409C-BE32-E72D297353CC}">
              <c16:uniqueId val="{00000004-774C-483B-BE20-2A5F753ED4EB}"/>
            </c:ext>
          </c:extLst>
        </c:ser>
        <c:ser>
          <c:idx val="5"/>
          <c:order val="5"/>
          <c:tx>
            <c:strRef>
              <c:f>Sheet1!$G$1</c:f>
              <c:strCache>
                <c:ptCount val="1"/>
                <c:pt idx="0">
                  <c:v>aep</c:v>
                </c:pt>
              </c:strCache>
            </c:strRef>
          </c:tx>
          <c:spPr>
            <a:ln w="12700" cap="rnd">
              <a:solidFill>
                <a:schemeClr val="tx1"/>
              </a:solidFill>
              <a:prstDash val="sysDot"/>
              <a:round/>
            </a:ln>
            <a:effectLst/>
          </c:spPr>
          <c:marker>
            <c:symbol val="none"/>
          </c:marker>
          <c:dLbls>
            <c:dLbl>
              <c:idx val="47"/>
              <c:layout>
                <c:manualLayout>
                  <c:x val="-5.4709587155462716E-2"/>
                  <c:y val="-6.9151771105429263E-2"/>
                </c:manualLayout>
              </c:layout>
              <c:tx>
                <c:rich>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fld id="{2872D096-0ED0-8B49-B179-4B4FB578546B}" type="VALUE">
                      <a:rPr lang="en-US" smtClean="0"/>
                      <a:pPr>
                        <a:defRPr sz="1050" b="1"/>
                      </a:pPr>
                      <a:t>[VALUE]</a:t>
                    </a:fld>
                    <a:r>
                      <a:rPr lang="en-US"/>
                      <a:t> €/MWh</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146-4676-8D47-D8A866BDC39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Sheet1!$G$2:$G$97</c:f>
              <c:numCache>
                <c:formatCode>General</c:formatCode>
                <c:ptCount val="96"/>
                <c:pt idx="0">
                  <c:v>176.03</c:v>
                </c:pt>
                <c:pt idx="1">
                  <c:v>140.82</c:v>
                </c:pt>
                <c:pt idx="2">
                  <c:v>124.28</c:v>
                </c:pt>
                <c:pt idx="3">
                  <c:v>91.85</c:v>
                </c:pt>
                <c:pt idx="4">
                  <c:v>116.72</c:v>
                </c:pt>
                <c:pt idx="5">
                  <c:v>119.93</c:v>
                </c:pt>
                <c:pt idx="6">
                  <c:v>177.42</c:v>
                </c:pt>
                <c:pt idx="7">
                  <c:v>194.6</c:v>
                </c:pt>
                <c:pt idx="8">
                  <c:v>191.86</c:v>
                </c:pt>
                <c:pt idx="9">
                  <c:v>216.87</c:v>
                </c:pt>
                <c:pt idx="10">
                  <c:v>57.35</c:v>
                </c:pt>
                <c:pt idx="11">
                  <c:v>181.37</c:v>
                </c:pt>
                <c:pt idx="12">
                  <c:v>213.49</c:v>
                </c:pt>
                <c:pt idx="13">
                  <c:v>225.85</c:v>
                </c:pt>
                <c:pt idx="14">
                  <c:v>216.04</c:v>
                </c:pt>
                <c:pt idx="15">
                  <c:v>233.26</c:v>
                </c:pt>
                <c:pt idx="16">
                  <c:v>238.65</c:v>
                </c:pt>
                <c:pt idx="17">
                  <c:v>205.59</c:v>
                </c:pt>
                <c:pt idx="18">
                  <c:v>188.8</c:v>
                </c:pt>
                <c:pt idx="19">
                  <c:v>215.31</c:v>
                </c:pt>
                <c:pt idx="20">
                  <c:v>223.51</c:v>
                </c:pt>
                <c:pt idx="21">
                  <c:v>228.01</c:v>
                </c:pt>
                <c:pt idx="22">
                  <c:v>163.47</c:v>
                </c:pt>
                <c:pt idx="23">
                  <c:v>131.81</c:v>
                </c:pt>
                <c:pt idx="24">
                  <c:v>118.31</c:v>
                </c:pt>
                <c:pt idx="25">
                  <c:v>228.64</c:v>
                </c:pt>
                <c:pt idx="26">
                  <c:v>218.01</c:v>
                </c:pt>
                <c:pt idx="27">
                  <c:v>163.68</c:v>
                </c:pt>
                <c:pt idx="28">
                  <c:v>136.63</c:v>
                </c:pt>
                <c:pt idx="29">
                  <c:v>146.19999999999999</c:v>
                </c:pt>
                <c:pt idx="30">
                  <c:v>204.82</c:v>
                </c:pt>
                <c:pt idx="31">
                  <c:v>160.87</c:v>
                </c:pt>
                <c:pt idx="32">
                  <c:v>127.96</c:v>
                </c:pt>
                <c:pt idx="33">
                  <c:v>115.41</c:v>
                </c:pt>
                <c:pt idx="34">
                  <c:v>220.19</c:v>
                </c:pt>
                <c:pt idx="35">
                  <c:v>225.71</c:v>
                </c:pt>
                <c:pt idx="36">
                  <c:v>240.68</c:v>
                </c:pt>
                <c:pt idx="37">
                  <c:v>265.52</c:v>
                </c:pt>
                <c:pt idx="38">
                  <c:v>663.6</c:v>
                </c:pt>
                <c:pt idx="39">
                  <c:v>626.91999999999996</c:v>
                </c:pt>
                <c:pt idx="40">
                  <c:v>483.92</c:v>
                </c:pt>
                <c:pt idx="41">
                  <c:v>1148.3599999999999</c:v>
                </c:pt>
                <c:pt idx="42">
                  <c:v>442.16</c:v>
                </c:pt>
                <c:pt idx="43">
                  <c:v>361.05</c:v>
                </c:pt>
                <c:pt idx="44">
                  <c:v>881.12</c:v>
                </c:pt>
                <c:pt idx="45">
                  <c:v>1145.44</c:v>
                </c:pt>
                <c:pt idx="46">
                  <c:v>2352.56</c:v>
                </c:pt>
                <c:pt idx="47">
                  <c:v>3730.38</c:v>
                </c:pt>
                <c:pt idx="48">
                  <c:v>797.3</c:v>
                </c:pt>
                <c:pt idx="49">
                  <c:v>105.96</c:v>
                </c:pt>
                <c:pt idx="50">
                  <c:v>72.569999999999993</c:v>
                </c:pt>
                <c:pt idx="51">
                  <c:v>438.75</c:v>
                </c:pt>
                <c:pt idx="52">
                  <c:v>270.27999999999997</c:v>
                </c:pt>
                <c:pt idx="53">
                  <c:v>156.31</c:v>
                </c:pt>
                <c:pt idx="54">
                  <c:v>295.27999999999997</c:v>
                </c:pt>
                <c:pt idx="55">
                  <c:v>180.23</c:v>
                </c:pt>
                <c:pt idx="56">
                  <c:v>127.54</c:v>
                </c:pt>
                <c:pt idx="57">
                  <c:v>119.54</c:v>
                </c:pt>
                <c:pt idx="58">
                  <c:v>77.42</c:v>
                </c:pt>
                <c:pt idx="59">
                  <c:v>-26.5</c:v>
                </c:pt>
                <c:pt idx="60">
                  <c:v>174.86</c:v>
                </c:pt>
                <c:pt idx="61">
                  <c:v>128.94</c:v>
                </c:pt>
                <c:pt idx="62">
                  <c:v>170.93</c:v>
                </c:pt>
                <c:pt idx="63">
                  <c:v>161.26</c:v>
                </c:pt>
                <c:pt idx="64">
                  <c:v>174.5</c:v>
                </c:pt>
                <c:pt idx="65">
                  <c:v>123.74</c:v>
                </c:pt>
                <c:pt idx="66">
                  <c:v>5.5</c:v>
                </c:pt>
                <c:pt idx="67">
                  <c:v>131.12</c:v>
                </c:pt>
                <c:pt idx="68">
                  <c:v>84.52</c:v>
                </c:pt>
                <c:pt idx="69">
                  <c:v>104.63</c:v>
                </c:pt>
                <c:pt idx="70">
                  <c:v>107.99</c:v>
                </c:pt>
                <c:pt idx="71">
                  <c:v>73.59</c:v>
                </c:pt>
                <c:pt idx="72">
                  <c:v>174.57</c:v>
                </c:pt>
                <c:pt idx="73">
                  <c:v>172.68</c:v>
                </c:pt>
                <c:pt idx="74">
                  <c:v>149.44999999999999</c:v>
                </c:pt>
                <c:pt idx="75">
                  <c:v>117.47</c:v>
                </c:pt>
                <c:pt idx="76">
                  <c:v>134.79</c:v>
                </c:pt>
                <c:pt idx="77">
                  <c:v>113.56</c:v>
                </c:pt>
                <c:pt idx="78">
                  <c:v>90.44</c:v>
                </c:pt>
                <c:pt idx="79">
                  <c:v>90.53</c:v>
                </c:pt>
                <c:pt idx="80">
                  <c:v>108.33</c:v>
                </c:pt>
                <c:pt idx="81">
                  <c:v>146.44</c:v>
                </c:pt>
                <c:pt idx="82">
                  <c:v>187.71</c:v>
                </c:pt>
                <c:pt idx="83">
                  <c:v>185.94</c:v>
                </c:pt>
                <c:pt idx="84">
                  <c:v>288.47000000000003</c:v>
                </c:pt>
                <c:pt idx="85">
                  <c:v>77.31</c:v>
                </c:pt>
                <c:pt idx="86">
                  <c:v>105.95</c:v>
                </c:pt>
                <c:pt idx="87">
                  <c:v>90.7</c:v>
                </c:pt>
                <c:pt idx="88">
                  <c:v>81.09</c:v>
                </c:pt>
                <c:pt idx="89">
                  <c:v>67.87</c:v>
                </c:pt>
                <c:pt idx="90">
                  <c:v>60.22</c:v>
                </c:pt>
                <c:pt idx="91">
                  <c:v>73.069999999999993</c:v>
                </c:pt>
                <c:pt idx="92">
                  <c:v>225.09</c:v>
                </c:pt>
                <c:pt idx="93">
                  <c:v>545.29999999999995</c:v>
                </c:pt>
                <c:pt idx="94">
                  <c:v>132.56</c:v>
                </c:pt>
                <c:pt idx="95">
                  <c:v>254.14</c:v>
                </c:pt>
              </c:numCache>
            </c:numRef>
          </c:val>
          <c:smooth val="0"/>
          <c:extLst>
            <c:ext xmlns:c16="http://schemas.microsoft.com/office/drawing/2014/chart" uri="{C3380CC4-5D6E-409C-BE32-E72D297353CC}">
              <c16:uniqueId val="{00000005-774C-483B-BE20-2A5F753ED4EB}"/>
            </c:ext>
          </c:extLst>
        </c:ser>
        <c:dLbls>
          <c:showLegendKey val="0"/>
          <c:showVal val="0"/>
          <c:showCatName val="0"/>
          <c:showSerName val="0"/>
          <c:showPercent val="0"/>
          <c:showBubbleSize val="0"/>
        </c:dLbls>
        <c:marker val="1"/>
        <c:smooth val="0"/>
        <c:axId val="1146426175"/>
        <c:axId val="1146436927"/>
      </c:lineChart>
      <c:catAx>
        <c:axId val="911364927"/>
        <c:scaling>
          <c:orientation val="minMax"/>
        </c:scaling>
        <c:delete val="1"/>
        <c:axPos val="b"/>
        <c:numFmt formatCode="General" sourceLinked="1"/>
        <c:majorTickMark val="none"/>
        <c:minorTickMark val="none"/>
        <c:tickLblPos val="nextTo"/>
        <c:crossAx val="911367615"/>
        <c:crosses val="autoZero"/>
        <c:auto val="1"/>
        <c:lblAlgn val="ctr"/>
        <c:lblOffset val="100"/>
        <c:noMultiLvlLbl val="0"/>
      </c:catAx>
      <c:valAx>
        <c:axId val="9113676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364927"/>
        <c:crosses val="autoZero"/>
        <c:crossBetween val="between"/>
        <c:dispUnits>
          <c:builtInUnit val="thousands"/>
        </c:dispUnits>
      </c:valAx>
      <c:valAx>
        <c:axId val="1146436927"/>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6426175"/>
        <c:crosses val="max"/>
        <c:crossBetween val="between"/>
      </c:valAx>
      <c:catAx>
        <c:axId val="1146426175"/>
        <c:scaling>
          <c:orientation val="minMax"/>
        </c:scaling>
        <c:delete val="1"/>
        <c:axPos val="b"/>
        <c:majorTickMark val="out"/>
        <c:minorTickMark val="none"/>
        <c:tickLblPos val="nextTo"/>
        <c:crossAx val="1146436927"/>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627733642074384E-2"/>
          <c:y val="0.11717596693238855"/>
          <c:w val="0.91197838308841706"/>
          <c:h val="0.76564806613522296"/>
        </c:manualLayout>
      </c:layout>
      <c:barChart>
        <c:barDir val="col"/>
        <c:grouping val="clustered"/>
        <c:varyColors val="0"/>
        <c:ser>
          <c:idx val="0"/>
          <c:order val="0"/>
          <c:tx>
            <c:strRef>
              <c:f>Sheet1!$F$1</c:f>
              <c:strCache>
                <c:ptCount val="1"/>
                <c:pt idx="0">
                  <c:v>PV shift</c:v>
                </c:pt>
              </c:strCache>
            </c:strRef>
          </c:tx>
          <c:spPr>
            <a:solidFill>
              <a:schemeClr val="accent1"/>
            </a:solidFill>
            <a:ln>
              <a:noFill/>
            </a:ln>
            <a:effectLst/>
          </c:spPr>
          <c:invertIfNegative val="0"/>
          <c:val>
            <c:numRef>
              <c:f>Sheet1!$F$2:$F$97</c:f>
              <c:numCache>
                <c:formatCode>_(* #,##0_);_(* \(#,##0\);_(* "-"??_);_(@_)</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-3.2</c:v>
                </c:pt>
                <c:pt idx="25">
                  <c:v>-58.7</c:v>
                </c:pt>
                <c:pt idx="26">
                  <c:v>-183.8</c:v>
                </c:pt>
                <c:pt idx="27">
                  <c:v>-268.20000000000005</c:v>
                </c:pt>
                <c:pt idx="28">
                  <c:v>-371.5</c:v>
                </c:pt>
                <c:pt idx="29">
                  <c:v>-552.40000000000009</c:v>
                </c:pt>
                <c:pt idx="30">
                  <c:v>-755.79999999999973</c:v>
                </c:pt>
                <c:pt idx="31">
                  <c:v>-996</c:v>
                </c:pt>
                <c:pt idx="32">
                  <c:v>-1004.8999999999996</c:v>
                </c:pt>
                <c:pt idx="33">
                  <c:v>-984.79999999999927</c:v>
                </c:pt>
                <c:pt idx="34">
                  <c:v>-1189.7999999999993</c:v>
                </c:pt>
                <c:pt idx="35">
                  <c:v>-1620.2999999999993</c:v>
                </c:pt>
                <c:pt idx="36">
                  <c:v>-2138.5</c:v>
                </c:pt>
                <c:pt idx="37">
                  <c:v>-2459.6999999999989</c:v>
                </c:pt>
                <c:pt idx="38">
                  <c:v>-2839.4000000000015</c:v>
                </c:pt>
                <c:pt idx="39">
                  <c:v>-3023.5</c:v>
                </c:pt>
                <c:pt idx="40">
                  <c:v>-3296.2999999999993</c:v>
                </c:pt>
                <c:pt idx="41">
                  <c:v>-3635.2999999999993</c:v>
                </c:pt>
                <c:pt idx="42">
                  <c:v>-3738.5</c:v>
                </c:pt>
                <c:pt idx="43">
                  <c:v>-3992.1000000000022</c:v>
                </c:pt>
                <c:pt idx="44">
                  <c:v>-4545.4000000000015</c:v>
                </c:pt>
                <c:pt idx="45">
                  <c:v>-5606.4000000000015</c:v>
                </c:pt>
                <c:pt idx="46">
                  <c:v>-6248.3999999999978</c:v>
                </c:pt>
                <c:pt idx="47">
                  <c:v>-6638</c:v>
                </c:pt>
                <c:pt idx="48">
                  <c:v>-6184.5999999999985</c:v>
                </c:pt>
                <c:pt idx="49">
                  <c:v>-5588.5</c:v>
                </c:pt>
                <c:pt idx="50">
                  <c:v>-5919.7999999999993</c:v>
                </c:pt>
                <c:pt idx="51">
                  <c:v>-6493.2999999999993</c:v>
                </c:pt>
                <c:pt idx="52">
                  <c:v>-6460.2999999999993</c:v>
                </c:pt>
                <c:pt idx="53">
                  <c:v>-6676.4000000000015</c:v>
                </c:pt>
                <c:pt idx="54">
                  <c:v>-6832.0999999999985</c:v>
                </c:pt>
                <c:pt idx="55">
                  <c:v>-6871.4000000000015</c:v>
                </c:pt>
                <c:pt idx="56">
                  <c:v>-6400.7000000000007</c:v>
                </c:pt>
                <c:pt idx="57">
                  <c:v>-5454.5999999999985</c:v>
                </c:pt>
                <c:pt idx="58">
                  <c:v>-4232.0999999999985</c:v>
                </c:pt>
                <c:pt idx="59">
                  <c:v>-3714</c:v>
                </c:pt>
                <c:pt idx="60">
                  <c:v>-3410.4000000000015</c:v>
                </c:pt>
                <c:pt idx="61">
                  <c:v>-2968.6999999999971</c:v>
                </c:pt>
                <c:pt idx="62">
                  <c:v>-2743.3999999999978</c:v>
                </c:pt>
                <c:pt idx="63">
                  <c:v>-2137.6000000000022</c:v>
                </c:pt>
                <c:pt idx="64">
                  <c:v>-1788.8999999999978</c:v>
                </c:pt>
                <c:pt idx="65">
                  <c:v>-1354</c:v>
                </c:pt>
                <c:pt idx="66">
                  <c:v>-1118.0999999999985</c:v>
                </c:pt>
                <c:pt idx="67">
                  <c:v>-970.29999999999927</c:v>
                </c:pt>
                <c:pt idx="68">
                  <c:v>-1029.7999999999993</c:v>
                </c:pt>
                <c:pt idx="69">
                  <c:v>-1020.2999999999993</c:v>
                </c:pt>
                <c:pt idx="70">
                  <c:v>-806.89999999999964</c:v>
                </c:pt>
                <c:pt idx="71">
                  <c:v>-513.69999999999891</c:v>
                </c:pt>
                <c:pt idx="72">
                  <c:v>-479.5</c:v>
                </c:pt>
                <c:pt idx="73">
                  <c:v>-294.19999999999982</c:v>
                </c:pt>
                <c:pt idx="74">
                  <c:v>-177</c:v>
                </c:pt>
                <c:pt idx="75">
                  <c:v>-156.10000000000036</c:v>
                </c:pt>
                <c:pt idx="76">
                  <c:v>-93.799999999999727</c:v>
                </c:pt>
                <c:pt idx="77">
                  <c:v>-20.599999999999909</c:v>
                </c:pt>
                <c:pt idx="78">
                  <c:v>45.600000000000136</c:v>
                </c:pt>
                <c:pt idx="79">
                  <c:v>61.500000000000057</c:v>
                </c:pt>
                <c:pt idx="80">
                  <c:v>9.5</c:v>
                </c:pt>
                <c:pt idx="81">
                  <c:v>-19.599999999999998</c:v>
                </c:pt>
                <c:pt idx="82">
                  <c:v>-11.4</c:v>
                </c:pt>
                <c:pt idx="83">
                  <c:v>0</c:v>
                </c:pt>
                <c:pt idx="84">
                  <c:v>0</c:v>
                </c:pt>
                <c:pt idx="85">
                  <c:v>0</c:v>
                </c:pt>
                <c:pt idx="86">
                  <c:v>0</c:v>
                </c:pt>
                <c:pt idx="87">
                  <c:v>0</c:v>
                </c:pt>
                <c:pt idx="88">
                  <c:v>0</c:v>
                </c:pt>
                <c:pt idx="89">
                  <c:v>0</c:v>
                </c:pt>
                <c:pt idx="90">
                  <c:v>0</c:v>
                </c:pt>
                <c:pt idx="91">
                  <c:v>0</c:v>
                </c:pt>
                <c:pt idx="92">
                  <c:v>0</c:v>
                </c:pt>
                <c:pt idx="93">
                  <c:v>0</c:v>
                </c:pt>
                <c:pt idx="94">
                  <c:v>0</c:v>
                </c:pt>
                <c:pt idx="95">
                  <c:v>0</c:v>
                </c:pt>
              </c:numCache>
            </c:numRef>
          </c:val>
          <c:extLst>
            <c:ext xmlns:c16="http://schemas.microsoft.com/office/drawing/2014/chart" uri="{C3380CC4-5D6E-409C-BE32-E72D297353CC}">
              <c16:uniqueId val="{00000000-3139-4690-8E10-F50D5F752B06}"/>
            </c:ext>
          </c:extLst>
        </c:ser>
        <c:dLbls>
          <c:showLegendKey val="0"/>
          <c:showVal val="0"/>
          <c:showCatName val="0"/>
          <c:showSerName val="0"/>
          <c:showPercent val="0"/>
          <c:showBubbleSize val="0"/>
        </c:dLbls>
        <c:gapWidth val="150"/>
        <c:axId val="1547595135"/>
        <c:axId val="1547595583"/>
      </c:barChart>
      <c:catAx>
        <c:axId val="1547595135"/>
        <c:scaling>
          <c:orientation val="minMax"/>
        </c:scaling>
        <c:delete val="1"/>
        <c:axPos val="b"/>
        <c:numFmt formatCode="General" sourceLinked="1"/>
        <c:majorTickMark val="out"/>
        <c:minorTickMark val="none"/>
        <c:tickLblPos val="nextTo"/>
        <c:crossAx val="1547595583"/>
        <c:crosses val="autoZero"/>
        <c:auto val="1"/>
        <c:lblAlgn val="ctr"/>
        <c:lblOffset val="100"/>
        <c:noMultiLvlLbl val="0"/>
      </c:catAx>
      <c:valAx>
        <c:axId val="1547595583"/>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7595135"/>
        <c:crosses val="autoZero"/>
        <c:crossBetween val="between"/>
        <c:dispUnits>
          <c:builtInUnit val="thousands"/>
        </c:dispUnits>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a:t>TB-Spreads</a:t>
            </a:r>
            <a:r>
              <a:rPr lang="de-DE" baseline="0"/>
              <a:t> im Jahresvergleich</a:t>
            </a:r>
            <a:endParaRPr lang="de-DE"/>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11976440607750519"/>
          <c:y val="0.12733419622120237"/>
          <c:w val="0.87142572531578866"/>
          <c:h val="0.73729385089072197"/>
        </c:manualLayout>
      </c:layout>
      <c:lineChart>
        <c:grouping val="standard"/>
        <c:varyColors val="0"/>
        <c:ser>
          <c:idx val="0"/>
          <c:order val="0"/>
          <c:tx>
            <c:strRef>
              <c:f>Tabelle1!$B$1</c:f>
              <c:strCache>
                <c:ptCount val="1"/>
                <c:pt idx="0">
                  <c:v>Day-Ahead</c:v>
                </c:pt>
              </c:strCache>
            </c:strRef>
          </c:tx>
          <c:spPr>
            <a:ln w="28575" cap="rnd">
              <a:solidFill>
                <a:schemeClr val="accent1"/>
              </a:solidFill>
              <a:round/>
            </a:ln>
            <a:effectLst/>
          </c:spPr>
          <c:marker>
            <c:symbol val="none"/>
          </c:marker>
          <c:cat>
            <c:numRef>
              <c:f>Tabelle1!$A$2:$A$38</c:f>
              <c:numCache>
                <c:formatCode>m/d/yy\ h:mm</c:formatCode>
                <c:ptCount val="37"/>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Tabelle1!$B$2:$B$38</c:f>
              <c:numCache>
                <c:formatCode>General</c:formatCode>
                <c:ptCount val="37"/>
                <c:pt idx="0">
                  <c:v>178.78</c:v>
                </c:pt>
                <c:pt idx="1">
                  <c:v>127.19</c:v>
                </c:pt>
                <c:pt idx="2">
                  <c:v>169.15</c:v>
                </c:pt>
                <c:pt idx="3">
                  <c:v>155.21</c:v>
                </c:pt>
                <c:pt idx="4">
                  <c:v>123.94</c:v>
                </c:pt>
                <c:pt idx="5">
                  <c:v>217.4</c:v>
                </c:pt>
                <c:pt idx="6">
                  <c:v>181.28</c:v>
                </c:pt>
                <c:pt idx="7">
                  <c:v>229.04</c:v>
                </c:pt>
                <c:pt idx="8">
                  <c:v>133.74</c:v>
                </c:pt>
                <c:pt idx="9">
                  <c:v>268.89</c:v>
                </c:pt>
                <c:pt idx="10">
                  <c:v>135.37</c:v>
                </c:pt>
                <c:pt idx="11">
                  <c:v>206.5</c:v>
                </c:pt>
                <c:pt idx="12">
                  <c:v>132.30000000000001</c:v>
                </c:pt>
                <c:pt idx="13">
                  <c:v>330.73</c:v>
                </c:pt>
                <c:pt idx="14">
                  <c:v>226.35</c:v>
                </c:pt>
                <c:pt idx="15">
                  <c:v>138.62</c:v>
                </c:pt>
                <c:pt idx="16">
                  <c:v>206.81</c:v>
                </c:pt>
                <c:pt idx="17">
                  <c:v>202.55</c:v>
                </c:pt>
                <c:pt idx="18">
                  <c:v>112.45</c:v>
                </c:pt>
                <c:pt idx="19">
                  <c:v>82.62</c:v>
                </c:pt>
                <c:pt idx="20">
                  <c:v>235.26</c:v>
                </c:pt>
                <c:pt idx="21">
                  <c:v>305.37</c:v>
                </c:pt>
                <c:pt idx="22">
                  <c:v>225.44</c:v>
                </c:pt>
                <c:pt idx="23">
                  <c:v>223.14</c:v>
                </c:pt>
                <c:pt idx="24">
                  <c:v>223.34</c:v>
                </c:pt>
                <c:pt idx="25">
                  <c:v>206.67</c:v>
                </c:pt>
                <c:pt idx="26">
                  <c:v>190.38</c:v>
                </c:pt>
                <c:pt idx="27">
                  <c:v>164.4</c:v>
                </c:pt>
                <c:pt idx="28">
                  <c:v>143.80000000000001</c:v>
                </c:pt>
                <c:pt idx="29">
                  <c:v>194.15</c:v>
                </c:pt>
              </c:numCache>
            </c:numRef>
          </c:val>
          <c:smooth val="1"/>
          <c:extLst>
            <c:ext xmlns:c16="http://schemas.microsoft.com/office/drawing/2014/chart" uri="{C3380CC4-5D6E-409C-BE32-E72D297353CC}">
              <c16:uniqueId val="{00000000-9609-1947-A0A0-C8AC32DF45EB}"/>
            </c:ext>
          </c:extLst>
        </c:ser>
        <c:ser>
          <c:idx val="1"/>
          <c:order val="1"/>
          <c:tx>
            <c:strRef>
              <c:f>Tabelle1!$C$1</c:f>
              <c:strCache>
                <c:ptCount val="1"/>
                <c:pt idx="0">
                  <c:v>Day-Ahead Y-1</c:v>
                </c:pt>
              </c:strCache>
            </c:strRef>
          </c:tx>
          <c:spPr>
            <a:ln w="28575" cap="rnd">
              <a:solidFill>
                <a:srgbClr val="6AC2DE"/>
              </a:solidFill>
              <a:prstDash val="dash"/>
              <a:round/>
            </a:ln>
            <a:effectLst/>
          </c:spPr>
          <c:marker>
            <c:symbol val="none"/>
          </c:marker>
          <c:cat>
            <c:numRef>
              <c:f>Tabelle1!$A$2:$A$38</c:f>
              <c:numCache>
                <c:formatCode>m/d/yy\ h:mm</c:formatCode>
                <c:ptCount val="37"/>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Tabelle1!$C$2:$C$38</c:f>
              <c:numCache>
                <c:formatCode>General</c:formatCode>
                <c:ptCount val="37"/>
                <c:pt idx="0">
                  <c:v>142.1</c:v>
                </c:pt>
                <c:pt idx="1">
                  <c:v>145.13999999999999</c:v>
                </c:pt>
                <c:pt idx="2">
                  <c:v>109.22</c:v>
                </c:pt>
                <c:pt idx="3">
                  <c:v>213.88</c:v>
                </c:pt>
                <c:pt idx="4">
                  <c:v>66.260000000000005</c:v>
                </c:pt>
                <c:pt idx="5">
                  <c:v>131.56</c:v>
                </c:pt>
                <c:pt idx="6">
                  <c:v>138.69999999999999</c:v>
                </c:pt>
                <c:pt idx="7">
                  <c:v>199.7</c:v>
                </c:pt>
                <c:pt idx="8">
                  <c:v>187.03</c:v>
                </c:pt>
                <c:pt idx="9">
                  <c:v>122.69</c:v>
                </c:pt>
                <c:pt idx="10">
                  <c:v>126.15</c:v>
                </c:pt>
                <c:pt idx="11">
                  <c:v>138.56</c:v>
                </c:pt>
                <c:pt idx="12">
                  <c:v>114.99</c:v>
                </c:pt>
                <c:pt idx="13">
                  <c:v>126.4</c:v>
                </c:pt>
                <c:pt idx="14">
                  <c:v>60.22</c:v>
                </c:pt>
                <c:pt idx="15">
                  <c:v>112.36</c:v>
                </c:pt>
                <c:pt idx="16">
                  <c:v>109.1</c:v>
                </c:pt>
                <c:pt idx="17">
                  <c:v>123.71</c:v>
                </c:pt>
                <c:pt idx="18">
                  <c:v>240.63</c:v>
                </c:pt>
                <c:pt idx="19">
                  <c:v>118.49</c:v>
                </c:pt>
                <c:pt idx="20">
                  <c:v>115.67</c:v>
                </c:pt>
                <c:pt idx="21">
                  <c:v>59.41</c:v>
                </c:pt>
                <c:pt idx="22">
                  <c:v>77.86</c:v>
                </c:pt>
                <c:pt idx="23">
                  <c:v>101.42</c:v>
                </c:pt>
                <c:pt idx="24">
                  <c:v>94.13</c:v>
                </c:pt>
                <c:pt idx="25">
                  <c:v>51.53</c:v>
                </c:pt>
                <c:pt idx="26">
                  <c:v>74.87</c:v>
                </c:pt>
                <c:pt idx="27">
                  <c:v>108.08</c:v>
                </c:pt>
                <c:pt idx="28">
                  <c:v>193.77</c:v>
                </c:pt>
                <c:pt idx="29">
                  <c:v>187.95</c:v>
                </c:pt>
              </c:numCache>
            </c:numRef>
          </c:val>
          <c:smooth val="1"/>
          <c:extLst>
            <c:ext xmlns:c16="http://schemas.microsoft.com/office/drawing/2014/chart" uri="{C3380CC4-5D6E-409C-BE32-E72D297353CC}">
              <c16:uniqueId val="{00000001-9609-1947-A0A0-C8AC32DF45EB}"/>
            </c:ext>
          </c:extLst>
        </c:ser>
        <c:dLbls>
          <c:showLegendKey val="0"/>
          <c:showVal val="0"/>
          <c:showCatName val="0"/>
          <c:showSerName val="0"/>
          <c:showPercent val="0"/>
          <c:showBubbleSize val="0"/>
        </c:dLbls>
        <c:smooth val="0"/>
        <c:axId val="1803061184"/>
        <c:axId val="1750160816"/>
      </c:lineChart>
      <c:dateAx>
        <c:axId val="1803061184"/>
        <c:scaling>
          <c:orientation val="minMax"/>
        </c:scaling>
        <c:delete val="0"/>
        <c:axPos val="b"/>
        <c:numFmt formatCode="d/m;@"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50160816"/>
        <c:crosses val="autoZero"/>
        <c:auto val="0"/>
        <c:lblOffset val="100"/>
        <c:baseTimeUnit val="days"/>
        <c:majorUnit val="10"/>
      </c:dateAx>
      <c:valAx>
        <c:axId val="1750160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a:t>TB-Spread</a:t>
                </a:r>
                <a:r>
                  <a:rPr lang="de-DE" baseline="0"/>
                  <a:t> [€/MWh]</a:t>
                </a:r>
                <a:endParaRPr lang="de-DE"/>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80306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a:t>TB-Spreads: DA vs. ID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Day-Ahead</c:v>
                </c:pt>
              </c:strCache>
            </c:strRef>
          </c:tx>
          <c:spPr>
            <a:ln w="28575" cap="rnd">
              <a:solidFill>
                <a:schemeClr val="accent1"/>
              </a:solidFill>
              <a:round/>
            </a:ln>
            <a:effectLst/>
          </c:spPr>
          <c:marker>
            <c:symbol val="none"/>
          </c:marker>
          <c:cat>
            <c:numRef>
              <c:f>Tabelle1!$A$2:$A$31</c:f>
              <c:numCache>
                <c:formatCode>m/d/yy\ h:mm</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Tabelle1!$B$2:$B$31</c:f>
              <c:numCache>
                <c:formatCode>General</c:formatCode>
                <c:ptCount val="30"/>
                <c:pt idx="0">
                  <c:v>178.78</c:v>
                </c:pt>
                <c:pt idx="1">
                  <c:v>127.19</c:v>
                </c:pt>
                <c:pt idx="2">
                  <c:v>169.15</c:v>
                </c:pt>
                <c:pt idx="3">
                  <c:v>155.21</c:v>
                </c:pt>
                <c:pt idx="4">
                  <c:v>123.94</c:v>
                </c:pt>
                <c:pt idx="5">
                  <c:v>217.4</c:v>
                </c:pt>
                <c:pt idx="6">
                  <c:v>181.28</c:v>
                </c:pt>
                <c:pt idx="7">
                  <c:v>229.04</c:v>
                </c:pt>
                <c:pt idx="8">
                  <c:v>133.74</c:v>
                </c:pt>
                <c:pt idx="9">
                  <c:v>268.89</c:v>
                </c:pt>
                <c:pt idx="10">
                  <c:v>135.37</c:v>
                </c:pt>
                <c:pt idx="11">
                  <c:v>206.5</c:v>
                </c:pt>
                <c:pt idx="12">
                  <c:v>132.30000000000001</c:v>
                </c:pt>
                <c:pt idx="13">
                  <c:v>330.73</c:v>
                </c:pt>
                <c:pt idx="14">
                  <c:v>226.35</c:v>
                </c:pt>
                <c:pt idx="15">
                  <c:v>138.62</c:v>
                </c:pt>
                <c:pt idx="16">
                  <c:v>206.81</c:v>
                </c:pt>
                <c:pt idx="17">
                  <c:v>202.55</c:v>
                </c:pt>
                <c:pt idx="18">
                  <c:v>112.45</c:v>
                </c:pt>
                <c:pt idx="19">
                  <c:v>82.62</c:v>
                </c:pt>
                <c:pt idx="20">
                  <c:v>235.26</c:v>
                </c:pt>
                <c:pt idx="21">
                  <c:v>305.37</c:v>
                </c:pt>
                <c:pt idx="22">
                  <c:v>225.44</c:v>
                </c:pt>
                <c:pt idx="23">
                  <c:v>223.14</c:v>
                </c:pt>
                <c:pt idx="24">
                  <c:v>223.34</c:v>
                </c:pt>
                <c:pt idx="25">
                  <c:v>206.67</c:v>
                </c:pt>
                <c:pt idx="26">
                  <c:v>190.38</c:v>
                </c:pt>
                <c:pt idx="27">
                  <c:v>164.4</c:v>
                </c:pt>
                <c:pt idx="28">
                  <c:v>143.80000000000001</c:v>
                </c:pt>
                <c:pt idx="29">
                  <c:v>194.15</c:v>
                </c:pt>
              </c:numCache>
            </c:numRef>
          </c:val>
          <c:smooth val="1"/>
          <c:extLst>
            <c:ext xmlns:c16="http://schemas.microsoft.com/office/drawing/2014/chart" uri="{C3380CC4-5D6E-409C-BE32-E72D297353CC}">
              <c16:uniqueId val="{00000000-9609-1947-A0A0-C8AC32DF45EB}"/>
            </c:ext>
          </c:extLst>
        </c:ser>
        <c:ser>
          <c:idx val="1"/>
          <c:order val="1"/>
          <c:tx>
            <c:strRef>
              <c:f>Tabelle1!$C$1</c:f>
              <c:strCache>
                <c:ptCount val="1"/>
                <c:pt idx="0">
                  <c:v>ID1</c:v>
                </c:pt>
              </c:strCache>
            </c:strRef>
          </c:tx>
          <c:spPr>
            <a:ln w="28575" cap="rnd">
              <a:solidFill>
                <a:schemeClr val="accent2"/>
              </a:solidFill>
              <a:round/>
            </a:ln>
            <a:effectLst/>
          </c:spPr>
          <c:marker>
            <c:symbol val="none"/>
          </c:marker>
          <c:cat>
            <c:numRef>
              <c:f>Tabelle1!$A$2:$A$31</c:f>
              <c:numCache>
                <c:formatCode>m/d/yy\ h:mm</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Tabelle1!$C$2:$C$31</c:f>
              <c:numCache>
                <c:formatCode>General</c:formatCode>
                <c:ptCount val="30"/>
                <c:pt idx="0">
                  <c:v>236.81</c:v>
                </c:pt>
                <c:pt idx="1">
                  <c:v>225.8</c:v>
                </c:pt>
                <c:pt idx="2">
                  <c:v>180.89</c:v>
                </c:pt>
                <c:pt idx="3">
                  <c:v>176.5</c:v>
                </c:pt>
                <c:pt idx="4">
                  <c:v>150.53</c:v>
                </c:pt>
                <c:pt idx="5">
                  <c:v>242.75</c:v>
                </c:pt>
                <c:pt idx="6">
                  <c:v>202.15</c:v>
                </c:pt>
                <c:pt idx="7">
                  <c:v>353.62</c:v>
                </c:pt>
                <c:pt idx="8">
                  <c:v>116.51</c:v>
                </c:pt>
                <c:pt idx="9">
                  <c:v>182.62</c:v>
                </c:pt>
                <c:pt idx="10">
                  <c:v>139.58000000000001</c:v>
                </c:pt>
                <c:pt idx="11">
                  <c:v>255.21</c:v>
                </c:pt>
                <c:pt idx="12">
                  <c:v>115.95</c:v>
                </c:pt>
                <c:pt idx="13">
                  <c:v>163.44</c:v>
                </c:pt>
                <c:pt idx="14">
                  <c:v>277.88</c:v>
                </c:pt>
                <c:pt idx="15">
                  <c:v>99.03</c:v>
                </c:pt>
                <c:pt idx="16">
                  <c:v>209.33</c:v>
                </c:pt>
                <c:pt idx="17">
                  <c:v>164.06</c:v>
                </c:pt>
                <c:pt idx="18">
                  <c:v>55.7</c:v>
                </c:pt>
                <c:pt idx="19">
                  <c:v>63.78</c:v>
                </c:pt>
                <c:pt idx="20">
                  <c:v>240.53</c:v>
                </c:pt>
                <c:pt idx="21">
                  <c:v>194.17</c:v>
                </c:pt>
                <c:pt idx="22">
                  <c:v>294.29000000000002</c:v>
                </c:pt>
                <c:pt idx="23">
                  <c:v>259.06</c:v>
                </c:pt>
                <c:pt idx="24">
                  <c:v>297.18</c:v>
                </c:pt>
                <c:pt idx="25">
                  <c:v>207.86</c:v>
                </c:pt>
                <c:pt idx="26">
                  <c:v>205.9</c:v>
                </c:pt>
                <c:pt idx="27">
                  <c:v>161.19999999999999</c:v>
                </c:pt>
                <c:pt idx="28">
                  <c:v>147.9</c:v>
                </c:pt>
                <c:pt idx="29">
                  <c:v>214.32</c:v>
                </c:pt>
              </c:numCache>
            </c:numRef>
          </c:val>
          <c:smooth val="1"/>
          <c:extLst>
            <c:ext xmlns:c16="http://schemas.microsoft.com/office/drawing/2014/chart" uri="{C3380CC4-5D6E-409C-BE32-E72D297353CC}">
              <c16:uniqueId val="{00000000-E9F9-CE4A-8A43-F3B3A615621E}"/>
            </c:ext>
          </c:extLst>
        </c:ser>
        <c:dLbls>
          <c:showLegendKey val="0"/>
          <c:showVal val="0"/>
          <c:showCatName val="0"/>
          <c:showSerName val="0"/>
          <c:showPercent val="0"/>
          <c:showBubbleSize val="0"/>
        </c:dLbls>
        <c:smooth val="0"/>
        <c:axId val="1803061184"/>
        <c:axId val="1750160816"/>
      </c:lineChart>
      <c:dateAx>
        <c:axId val="1803061184"/>
        <c:scaling>
          <c:orientation val="minMax"/>
        </c:scaling>
        <c:delete val="0"/>
        <c:axPos val="b"/>
        <c:numFmt formatCode="d/m;@"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750160816"/>
        <c:crosses val="autoZero"/>
        <c:auto val="0"/>
        <c:lblOffset val="100"/>
        <c:baseTimeUnit val="days"/>
        <c:majorUnit val="10"/>
      </c:dateAx>
      <c:valAx>
        <c:axId val="1750160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a:t>TB-Spread [€/MWh]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80306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a:t>Durchschnittliche Grenzpreise in der PRL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FCR</c:v>
                </c:pt>
              </c:strCache>
            </c:strRef>
          </c:tx>
          <c:spPr>
            <a:ln w="28575" cap="rnd">
              <a:solidFill>
                <a:schemeClr val="accent1"/>
              </a:solidFill>
              <a:round/>
            </a:ln>
            <a:effectLst/>
          </c:spPr>
          <c:marker>
            <c:symbol val="none"/>
          </c:marker>
          <c:cat>
            <c:numRef>
              <c:f>Tabelle1!$A$2:$A$278</c:f>
              <c:numCache>
                <c:formatCode>m/d/yy</c:formatCode>
                <c:ptCount val="277"/>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numCache>
            </c:numRef>
          </c:cat>
          <c:val>
            <c:numRef>
              <c:f>Tabelle1!$B$2:$B$278</c:f>
              <c:numCache>
                <c:formatCode>General</c:formatCode>
                <c:ptCount val="277"/>
                <c:pt idx="0">
                  <c:v>16.05</c:v>
                </c:pt>
                <c:pt idx="1">
                  <c:v>11.81</c:v>
                </c:pt>
                <c:pt idx="2">
                  <c:v>8.25</c:v>
                </c:pt>
                <c:pt idx="3">
                  <c:v>7.26</c:v>
                </c:pt>
                <c:pt idx="4">
                  <c:v>7.12</c:v>
                </c:pt>
                <c:pt idx="5">
                  <c:v>9.39</c:v>
                </c:pt>
                <c:pt idx="6">
                  <c:v>9.58</c:v>
                </c:pt>
                <c:pt idx="7">
                  <c:v>10.02</c:v>
                </c:pt>
                <c:pt idx="8">
                  <c:v>15.77</c:v>
                </c:pt>
                <c:pt idx="9">
                  <c:v>9.7799999999999994</c:v>
                </c:pt>
                <c:pt idx="10">
                  <c:v>6.82</c:v>
                </c:pt>
                <c:pt idx="11">
                  <c:v>11.64</c:v>
                </c:pt>
                <c:pt idx="12">
                  <c:v>10.43</c:v>
                </c:pt>
                <c:pt idx="13">
                  <c:v>8.2200000000000006</c:v>
                </c:pt>
                <c:pt idx="14">
                  <c:v>10</c:v>
                </c:pt>
                <c:pt idx="15">
                  <c:v>9.4700000000000006</c:v>
                </c:pt>
                <c:pt idx="16">
                  <c:v>8.1</c:v>
                </c:pt>
                <c:pt idx="17">
                  <c:v>6.78</c:v>
                </c:pt>
                <c:pt idx="18">
                  <c:v>8.08</c:v>
                </c:pt>
                <c:pt idx="19">
                  <c:v>10.029999999999999</c:v>
                </c:pt>
                <c:pt idx="20">
                  <c:v>13.23</c:v>
                </c:pt>
                <c:pt idx="21">
                  <c:v>11.46</c:v>
                </c:pt>
                <c:pt idx="22">
                  <c:v>9.81</c:v>
                </c:pt>
                <c:pt idx="23">
                  <c:v>6.96</c:v>
                </c:pt>
                <c:pt idx="24">
                  <c:v>5.45</c:v>
                </c:pt>
                <c:pt idx="25">
                  <c:v>9.64</c:v>
                </c:pt>
                <c:pt idx="26">
                  <c:v>12.95</c:v>
                </c:pt>
                <c:pt idx="27">
                  <c:v>10.029999999999999</c:v>
                </c:pt>
                <c:pt idx="28">
                  <c:v>10.29</c:v>
                </c:pt>
                <c:pt idx="29">
                  <c:v>9</c:v>
                </c:pt>
                <c:pt idx="30">
                  <c:v>7.58</c:v>
                </c:pt>
                <c:pt idx="31">
                  <c:v>6.38</c:v>
                </c:pt>
                <c:pt idx="32">
                  <c:v>12.24</c:v>
                </c:pt>
                <c:pt idx="33">
                  <c:v>12.56</c:v>
                </c:pt>
                <c:pt idx="34">
                  <c:v>8.8000000000000007</c:v>
                </c:pt>
                <c:pt idx="35">
                  <c:v>7.67</c:v>
                </c:pt>
                <c:pt idx="36">
                  <c:v>6.67</c:v>
                </c:pt>
                <c:pt idx="37">
                  <c:v>5.96</c:v>
                </c:pt>
                <c:pt idx="38">
                  <c:v>4.92</c:v>
                </c:pt>
                <c:pt idx="39">
                  <c:v>6.59</c:v>
                </c:pt>
                <c:pt idx="40">
                  <c:v>7.55</c:v>
                </c:pt>
                <c:pt idx="41">
                  <c:v>5.86</c:v>
                </c:pt>
                <c:pt idx="42">
                  <c:v>6.38</c:v>
                </c:pt>
                <c:pt idx="43">
                  <c:v>7.81</c:v>
                </c:pt>
                <c:pt idx="44">
                  <c:v>5</c:v>
                </c:pt>
                <c:pt idx="45">
                  <c:v>4.32</c:v>
                </c:pt>
                <c:pt idx="46">
                  <c:v>6.98</c:v>
                </c:pt>
                <c:pt idx="47">
                  <c:v>11.24</c:v>
                </c:pt>
                <c:pt idx="48">
                  <c:v>8.69</c:v>
                </c:pt>
                <c:pt idx="49">
                  <c:v>8.0399999999999991</c:v>
                </c:pt>
                <c:pt idx="50">
                  <c:v>7.11</c:v>
                </c:pt>
                <c:pt idx="51">
                  <c:v>8.26</c:v>
                </c:pt>
                <c:pt idx="52">
                  <c:v>10.52</c:v>
                </c:pt>
                <c:pt idx="53">
                  <c:v>13.38</c:v>
                </c:pt>
                <c:pt idx="54">
                  <c:v>11.71</c:v>
                </c:pt>
                <c:pt idx="55">
                  <c:v>8.91</c:v>
                </c:pt>
                <c:pt idx="56">
                  <c:v>10.09</c:v>
                </c:pt>
                <c:pt idx="57">
                  <c:v>13.37</c:v>
                </c:pt>
                <c:pt idx="58">
                  <c:v>11.4</c:v>
                </c:pt>
                <c:pt idx="59">
                  <c:v>14.19</c:v>
                </c:pt>
                <c:pt idx="60">
                  <c:v>11.61</c:v>
                </c:pt>
                <c:pt idx="61">
                  <c:v>11.93</c:v>
                </c:pt>
                <c:pt idx="62">
                  <c:v>13.8</c:v>
                </c:pt>
                <c:pt idx="63">
                  <c:v>12.15</c:v>
                </c:pt>
                <c:pt idx="64">
                  <c:v>15.13</c:v>
                </c:pt>
                <c:pt idx="65">
                  <c:v>12.93</c:v>
                </c:pt>
                <c:pt idx="66">
                  <c:v>16.510000000000002</c:v>
                </c:pt>
                <c:pt idx="67">
                  <c:v>15.55</c:v>
                </c:pt>
                <c:pt idx="68">
                  <c:v>13.97</c:v>
                </c:pt>
                <c:pt idx="69">
                  <c:v>16.63</c:v>
                </c:pt>
                <c:pt idx="70">
                  <c:v>16.46</c:v>
                </c:pt>
                <c:pt idx="71">
                  <c:v>20.39</c:v>
                </c:pt>
                <c:pt idx="72">
                  <c:v>12.44</c:v>
                </c:pt>
                <c:pt idx="73">
                  <c:v>13.15</c:v>
                </c:pt>
                <c:pt idx="74">
                  <c:v>15.91</c:v>
                </c:pt>
                <c:pt idx="75">
                  <c:v>15.23</c:v>
                </c:pt>
                <c:pt idx="76">
                  <c:v>15.91</c:v>
                </c:pt>
                <c:pt idx="77">
                  <c:v>18.100000000000001</c:v>
                </c:pt>
                <c:pt idx="78">
                  <c:v>17.91</c:v>
                </c:pt>
                <c:pt idx="79">
                  <c:v>15.47</c:v>
                </c:pt>
                <c:pt idx="80">
                  <c:v>16.39</c:v>
                </c:pt>
                <c:pt idx="81">
                  <c:v>19.88</c:v>
                </c:pt>
                <c:pt idx="82">
                  <c:v>19.850000000000001</c:v>
                </c:pt>
                <c:pt idx="83">
                  <c:v>21.46</c:v>
                </c:pt>
                <c:pt idx="84">
                  <c:v>19.91</c:v>
                </c:pt>
                <c:pt idx="85">
                  <c:v>14.94</c:v>
                </c:pt>
                <c:pt idx="86">
                  <c:v>14.83</c:v>
                </c:pt>
                <c:pt idx="87">
                  <c:v>21.9</c:v>
                </c:pt>
                <c:pt idx="88">
                  <c:v>17.600000000000001</c:v>
                </c:pt>
                <c:pt idx="89">
                  <c:v>18.55</c:v>
                </c:pt>
                <c:pt idx="90">
                  <c:v>16.54</c:v>
                </c:pt>
                <c:pt idx="91">
                  <c:v>20.83</c:v>
                </c:pt>
                <c:pt idx="92">
                  <c:v>16.93</c:v>
                </c:pt>
                <c:pt idx="93">
                  <c:v>17.329999999999998</c:v>
                </c:pt>
                <c:pt idx="94">
                  <c:v>23.27</c:v>
                </c:pt>
                <c:pt idx="95">
                  <c:v>29.03</c:v>
                </c:pt>
                <c:pt idx="96">
                  <c:v>22.52</c:v>
                </c:pt>
                <c:pt idx="97">
                  <c:v>23.16</c:v>
                </c:pt>
                <c:pt idx="98">
                  <c:v>23.48</c:v>
                </c:pt>
                <c:pt idx="99">
                  <c:v>18.34</c:v>
                </c:pt>
                <c:pt idx="100">
                  <c:v>22.35</c:v>
                </c:pt>
                <c:pt idx="101">
                  <c:v>16.66</c:v>
                </c:pt>
                <c:pt idx="102">
                  <c:v>17.559999999999999</c:v>
                </c:pt>
                <c:pt idx="103">
                  <c:v>17.61</c:v>
                </c:pt>
                <c:pt idx="104">
                  <c:v>18.440000000000001</c:v>
                </c:pt>
                <c:pt idx="105">
                  <c:v>18.34</c:v>
                </c:pt>
                <c:pt idx="106">
                  <c:v>16.86</c:v>
                </c:pt>
                <c:pt idx="107">
                  <c:v>14.51</c:v>
                </c:pt>
                <c:pt idx="108">
                  <c:v>13.64</c:v>
                </c:pt>
                <c:pt idx="109">
                  <c:v>16.38</c:v>
                </c:pt>
                <c:pt idx="110">
                  <c:v>24.17</c:v>
                </c:pt>
                <c:pt idx="111">
                  <c:v>24.8</c:v>
                </c:pt>
                <c:pt idx="112">
                  <c:v>27.44</c:v>
                </c:pt>
                <c:pt idx="113">
                  <c:v>26.38</c:v>
                </c:pt>
                <c:pt idx="114">
                  <c:v>39.81</c:v>
                </c:pt>
                <c:pt idx="115">
                  <c:v>37.880000000000003</c:v>
                </c:pt>
                <c:pt idx="116">
                  <c:v>25.44</c:v>
                </c:pt>
                <c:pt idx="117">
                  <c:v>28.13</c:v>
                </c:pt>
                <c:pt idx="118">
                  <c:v>31.06</c:v>
                </c:pt>
                <c:pt idx="119">
                  <c:v>30.02</c:v>
                </c:pt>
                <c:pt idx="120">
                  <c:v>39.799999999999997</c:v>
                </c:pt>
                <c:pt idx="121">
                  <c:v>42.44</c:v>
                </c:pt>
                <c:pt idx="122">
                  <c:v>34.93</c:v>
                </c:pt>
                <c:pt idx="123">
                  <c:v>25.64</c:v>
                </c:pt>
                <c:pt idx="124">
                  <c:v>21.5</c:v>
                </c:pt>
                <c:pt idx="125">
                  <c:v>20.05</c:v>
                </c:pt>
                <c:pt idx="126">
                  <c:v>18.059999999999999</c:v>
                </c:pt>
                <c:pt idx="127">
                  <c:v>18.579999999999998</c:v>
                </c:pt>
                <c:pt idx="128">
                  <c:v>23.26</c:v>
                </c:pt>
                <c:pt idx="129">
                  <c:v>20.57</c:v>
                </c:pt>
                <c:pt idx="130">
                  <c:v>17.98</c:v>
                </c:pt>
                <c:pt idx="131">
                  <c:v>25.02</c:v>
                </c:pt>
                <c:pt idx="132">
                  <c:v>20.46</c:v>
                </c:pt>
                <c:pt idx="133">
                  <c:v>17.64</c:v>
                </c:pt>
                <c:pt idx="134">
                  <c:v>16.98</c:v>
                </c:pt>
                <c:pt idx="135">
                  <c:v>16.399999999999999</c:v>
                </c:pt>
                <c:pt idx="136">
                  <c:v>21.03</c:v>
                </c:pt>
                <c:pt idx="137">
                  <c:v>17.39</c:v>
                </c:pt>
                <c:pt idx="138">
                  <c:v>17.25</c:v>
                </c:pt>
                <c:pt idx="139">
                  <c:v>16.23</c:v>
                </c:pt>
                <c:pt idx="140">
                  <c:v>16.27</c:v>
                </c:pt>
                <c:pt idx="141">
                  <c:v>16.02</c:v>
                </c:pt>
                <c:pt idx="142">
                  <c:v>18.97</c:v>
                </c:pt>
                <c:pt idx="143">
                  <c:v>27.63</c:v>
                </c:pt>
                <c:pt idx="144">
                  <c:v>28.73</c:v>
                </c:pt>
                <c:pt idx="145">
                  <c:v>27.48</c:v>
                </c:pt>
                <c:pt idx="146">
                  <c:v>28.9</c:v>
                </c:pt>
                <c:pt idx="147">
                  <c:v>24.54</c:v>
                </c:pt>
                <c:pt idx="148">
                  <c:v>23.95</c:v>
                </c:pt>
                <c:pt idx="149">
                  <c:v>21.67</c:v>
                </c:pt>
                <c:pt idx="150">
                  <c:v>22.28</c:v>
                </c:pt>
                <c:pt idx="151">
                  <c:v>23.8</c:v>
                </c:pt>
                <c:pt idx="152">
                  <c:v>19.829999999999998</c:v>
                </c:pt>
                <c:pt idx="153">
                  <c:v>16.68</c:v>
                </c:pt>
                <c:pt idx="154">
                  <c:v>15.88</c:v>
                </c:pt>
                <c:pt idx="155">
                  <c:v>19.77</c:v>
                </c:pt>
                <c:pt idx="156">
                  <c:v>14.7</c:v>
                </c:pt>
                <c:pt idx="157">
                  <c:v>15.06</c:v>
                </c:pt>
                <c:pt idx="158">
                  <c:v>19.559999999999999</c:v>
                </c:pt>
                <c:pt idx="159">
                  <c:v>21.06</c:v>
                </c:pt>
                <c:pt idx="160">
                  <c:v>19.43</c:v>
                </c:pt>
                <c:pt idx="161">
                  <c:v>17.38</c:v>
                </c:pt>
                <c:pt idx="162">
                  <c:v>13.9</c:v>
                </c:pt>
                <c:pt idx="163">
                  <c:v>21.96</c:v>
                </c:pt>
                <c:pt idx="164">
                  <c:v>26.81</c:v>
                </c:pt>
                <c:pt idx="165">
                  <c:v>28.52</c:v>
                </c:pt>
                <c:pt idx="166">
                  <c:v>24.01</c:v>
                </c:pt>
                <c:pt idx="167">
                  <c:v>18.77</c:v>
                </c:pt>
                <c:pt idx="168">
                  <c:v>23.35</c:v>
                </c:pt>
                <c:pt idx="169">
                  <c:v>17.68</c:v>
                </c:pt>
                <c:pt idx="170">
                  <c:v>21.16</c:v>
                </c:pt>
                <c:pt idx="171">
                  <c:v>20.89</c:v>
                </c:pt>
                <c:pt idx="172">
                  <c:v>25.93</c:v>
                </c:pt>
                <c:pt idx="173">
                  <c:v>36.229999999999997</c:v>
                </c:pt>
                <c:pt idx="174">
                  <c:v>33.770000000000003</c:v>
                </c:pt>
                <c:pt idx="175">
                  <c:v>36.049999999999997</c:v>
                </c:pt>
                <c:pt idx="176">
                  <c:v>33.51</c:v>
                </c:pt>
                <c:pt idx="177">
                  <c:v>32.9</c:v>
                </c:pt>
                <c:pt idx="178">
                  <c:v>26.76</c:v>
                </c:pt>
                <c:pt idx="179">
                  <c:v>34.21</c:v>
                </c:pt>
                <c:pt idx="180">
                  <c:v>32.69</c:v>
                </c:pt>
                <c:pt idx="181">
                  <c:v>24.81</c:v>
                </c:pt>
                <c:pt idx="182">
                  <c:v>24.29</c:v>
                </c:pt>
                <c:pt idx="183">
                  <c:v>25.96</c:v>
                </c:pt>
                <c:pt idx="184">
                  <c:v>31.99</c:v>
                </c:pt>
                <c:pt idx="185">
                  <c:v>24.64</c:v>
                </c:pt>
                <c:pt idx="186">
                  <c:v>19.850000000000001</c:v>
                </c:pt>
                <c:pt idx="187">
                  <c:v>24.19</c:v>
                </c:pt>
                <c:pt idx="188">
                  <c:v>22.72</c:v>
                </c:pt>
                <c:pt idx="189">
                  <c:v>19.55</c:v>
                </c:pt>
                <c:pt idx="190">
                  <c:v>19.43</c:v>
                </c:pt>
                <c:pt idx="191">
                  <c:v>17</c:v>
                </c:pt>
                <c:pt idx="192">
                  <c:v>17.5</c:v>
                </c:pt>
                <c:pt idx="193">
                  <c:v>24.28</c:v>
                </c:pt>
                <c:pt idx="194">
                  <c:v>23.42</c:v>
                </c:pt>
                <c:pt idx="195">
                  <c:v>22.87</c:v>
                </c:pt>
                <c:pt idx="196">
                  <c:v>22.38</c:v>
                </c:pt>
                <c:pt idx="197">
                  <c:v>16.690000000000001</c:v>
                </c:pt>
                <c:pt idx="198">
                  <c:v>14.79</c:v>
                </c:pt>
                <c:pt idx="199">
                  <c:v>16.47</c:v>
                </c:pt>
                <c:pt idx="200">
                  <c:v>18.670000000000002</c:v>
                </c:pt>
                <c:pt idx="201">
                  <c:v>18.21</c:v>
                </c:pt>
                <c:pt idx="202">
                  <c:v>20.74</c:v>
                </c:pt>
                <c:pt idx="203">
                  <c:v>22.97</c:v>
                </c:pt>
                <c:pt idx="204">
                  <c:v>20.74</c:v>
                </c:pt>
                <c:pt idx="205">
                  <c:v>18.25</c:v>
                </c:pt>
                <c:pt idx="206">
                  <c:v>17.03</c:v>
                </c:pt>
                <c:pt idx="207">
                  <c:v>25.61</c:v>
                </c:pt>
                <c:pt idx="208">
                  <c:v>27.45</c:v>
                </c:pt>
                <c:pt idx="209">
                  <c:v>24.07</c:v>
                </c:pt>
                <c:pt idx="210">
                  <c:v>23.76</c:v>
                </c:pt>
                <c:pt idx="211">
                  <c:v>21.34</c:v>
                </c:pt>
                <c:pt idx="212">
                  <c:v>17.14</c:v>
                </c:pt>
                <c:pt idx="213">
                  <c:v>19.190000000000001</c:v>
                </c:pt>
                <c:pt idx="214">
                  <c:v>21.85</c:v>
                </c:pt>
                <c:pt idx="215">
                  <c:v>21.09</c:v>
                </c:pt>
                <c:pt idx="216">
                  <c:v>23.04</c:v>
                </c:pt>
                <c:pt idx="217">
                  <c:v>20.68</c:v>
                </c:pt>
                <c:pt idx="218">
                  <c:v>18.989999999999998</c:v>
                </c:pt>
                <c:pt idx="219">
                  <c:v>18.72</c:v>
                </c:pt>
                <c:pt idx="220">
                  <c:v>22.64</c:v>
                </c:pt>
                <c:pt idx="221">
                  <c:v>20.010000000000002</c:v>
                </c:pt>
                <c:pt idx="222">
                  <c:v>21.69</c:v>
                </c:pt>
                <c:pt idx="223">
                  <c:v>23.25</c:v>
                </c:pt>
                <c:pt idx="224">
                  <c:v>27.8</c:v>
                </c:pt>
                <c:pt idx="225">
                  <c:v>30.91</c:v>
                </c:pt>
                <c:pt idx="226">
                  <c:v>22.67</c:v>
                </c:pt>
                <c:pt idx="227">
                  <c:v>31.96</c:v>
                </c:pt>
                <c:pt idx="228">
                  <c:v>26.2</c:v>
                </c:pt>
                <c:pt idx="229">
                  <c:v>20.84</c:v>
                </c:pt>
                <c:pt idx="230">
                  <c:v>20.72</c:v>
                </c:pt>
                <c:pt idx="231">
                  <c:v>18.489999999999998</c:v>
                </c:pt>
                <c:pt idx="232">
                  <c:v>15.86</c:v>
                </c:pt>
                <c:pt idx="233">
                  <c:v>18.03</c:v>
                </c:pt>
                <c:pt idx="234">
                  <c:v>21.69</c:v>
                </c:pt>
                <c:pt idx="235">
                  <c:v>17.62</c:v>
                </c:pt>
                <c:pt idx="236">
                  <c:v>19.579999999999998</c:v>
                </c:pt>
                <c:pt idx="237">
                  <c:v>21.53</c:v>
                </c:pt>
                <c:pt idx="238">
                  <c:v>17.489999999999998</c:v>
                </c:pt>
                <c:pt idx="239">
                  <c:v>17.72</c:v>
                </c:pt>
                <c:pt idx="240">
                  <c:v>18.66</c:v>
                </c:pt>
                <c:pt idx="241">
                  <c:v>17.03</c:v>
                </c:pt>
                <c:pt idx="242">
                  <c:v>19.84</c:v>
                </c:pt>
                <c:pt idx="243">
                  <c:v>21.83</c:v>
                </c:pt>
                <c:pt idx="244">
                  <c:v>19.13</c:v>
                </c:pt>
                <c:pt idx="245">
                  <c:v>19.45</c:v>
                </c:pt>
                <c:pt idx="246">
                  <c:v>16.190000000000001</c:v>
                </c:pt>
                <c:pt idx="247">
                  <c:v>14.73</c:v>
                </c:pt>
                <c:pt idx="248">
                  <c:v>15.85</c:v>
                </c:pt>
                <c:pt idx="249">
                  <c:v>21.61</c:v>
                </c:pt>
                <c:pt idx="250">
                  <c:v>20.94</c:v>
                </c:pt>
                <c:pt idx="251">
                  <c:v>18.510000000000002</c:v>
                </c:pt>
                <c:pt idx="252">
                  <c:v>21.06</c:v>
                </c:pt>
                <c:pt idx="253">
                  <c:v>17.54</c:v>
                </c:pt>
                <c:pt idx="254">
                  <c:v>20.47</c:v>
                </c:pt>
                <c:pt idx="255">
                  <c:v>21.42</c:v>
                </c:pt>
                <c:pt idx="256">
                  <c:v>26.86</c:v>
                </c:pt>
                <c:pt idx="257">
                  <c:v>28.51</c:v>
                </c:pt>
                <c:pt idx="258">
                  <c:v>19.02</c:v>
                </c:pt>
                <c:pt idx="259">
                  <c:v>24.84</c:v>
                </c:pt>
                <c:pt idx="260">
                  <c:v>22.69</c:v>
                </c:pt>
                <c:pt idx="261">
                  <c:v>22.6</c:v>
                </c:pt>
                <c:pt idx="262">
                  <c:v>18.32</c:v>
                </c:pt>
                <c:pt idx="263">
                  <c:v>26.13</c:v>
                </c:pt>
                <c:pt idx="264">
                  <c:v>21.62</c:v>
                </c:pt>
                <c:pt idx="265">
                  <c:v>29.69</c:v>
                </c:pt>
                <c:pt idx="266">
                  <c:v>27.69</c:v>
                </c:pt>
                <c:pt idx="267">
                  <c:v>24.92</c:v>
                </c:pt>
                <c:pt idx="268">
                  <c:v>25.51</c:v>
                </c:pt>
                <c:pt idx="269">
                  <c:v>22.15</c:v>
                </c:pt>
                <c:pt idx="270">
                  <c:v>26</c:v>
                </c:pt>
                <c:pt idx="271">
                  <c:v>24.32</c:v>
                </c:pt>
                <c:pt idx="272">
                  <c:v>22.46</c:v>
                </c:pt>
                <c:pt idx="273">
                  <c:v>19.690000000000001</c:v>
                </c:pt>
                <c:pt idx="274">
                  <c:v>21.86</c:v>
                </c:pt>
                <c:pt idx="275">
                  <c:v>18.309999999999999</c:v>
                </c:pt>
              </c:numCache>
            </c:numRef>
          </c:val>
          <c:smooth val="1"/>
          <c:extLst>
            <c:ext xmlns:c16="http://schemas.microsoft.com/office/drawing/2014/chart" uri="{C3380CC4-5D6E-409C-BE32-E72D297353CC}">
              <c16:uniqueId val="{00000000-6745-4791-B2FC-5E487953E65C}"/>
            </c:ext>
          </c:extLst>
        </c:ser>
        <c:ser>
          <c:idx val="1"/>
          <c:order val="1"/>
          <c:tx>
            <c:strRef>
              <c:f>Tabelle1!$C$1</c:f>
              <c:strCache>
                <c:ptCount val="1"/>
                <c:pt idx="0">
                  <c:v>FCR Y-1</c:v>
                </c:pt>
              </c:strCache>
            </c:strRef>
          </c:tx>
          <c:spPr>
            <a:ln w="28575" cap="rnd">
              <a:solidFill>
                <a:srgbClr val="6AC2DE"/>
              </a:solidFill>
              <a:prstDash val="dash"/>
              <a:round/>
            </a:ln>
            <a:effectLst/>
          </c:spPr>
          <c:marker>
            <c:symbol val="none"/>
          </c:marker>
          <c:cat>
            <c:numRef>
              <c:f>Tabelle1!$A$2:$A$278</c:f>
              <c:numCache>
                <c:formatCode>m/d/yy</c:formatCode>
                <c:ptCount val="277"/>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numCache>
            </c:numRef>
          </c:cat>
          <c:val>
            <c:numRef>
              <c:f>Tabelle1!$C$2:$C$278</c:f>
              <c:numCache>
                <c:formatCode>General</c:formatCode>
                <c:ptCount val="277"/>
                <c:pt idx="0">
                  <c:v>9.33</c:v>
                </c:pt>
                <c:pt idx="1">
                  <c:v>7.95</c:v>
                </c:pt>
                <c:pt idx="2">
                  <c:v>7.7</c:v>
                </c:pt>
                <c:pt idx="3">
                  <c:v>5.05</c:v>
                </c:pt>
                <c:pt idx="4">
                  <c:v>6.24</c:v>
                </c:pt>
                <c:pt idx="5">
                  <c:v>9.0500000000000007</c:v>
                </c:pt>
                <c:pt idx="6">
                  <c:v>12.73</c:v>
                </c:pt>
                <c:pt idx="7">
                  <c:v>11.99</c:v>
                </c:pt>
                <c:pt idx="8">
                  <c:v>11.65</c:v>
                </c:pt>
                <c:pt idx="9">
                  <c:v>11.07</c:v>
                </c:pt>
                <c:pt idx="10">
                  <c:v>6.49</c:v>
                </c:pt>
                <c:pt idx="11">
                  <c:v>8.75</c:v>
                </c:pt>
                <c:pt idx="12">
                  <c:v>8.7899999999999991</c:v>
                </c:pt>
                <c:pt idx="13">
                  <c:v>9.24</c:v>
                </c:pt>
                <c:pt idx="14">
                  <c:v>10.96</c:v>
                </c:pt>
                <c:pt idx="15">
                  <c:v>9.76</c:v>
                </c:pt>
                <c:pt idx="16">
                  <c:v>7.29</c:v>
                </c:pt>
                <c:pt idx="17">
                  <c:v>6.95</c:v>
                </c:pt>
                <c:pt idx="18">
                  <c:v>5.52</c:v>
                </c:pt>
                <c:pt idx="19">
                  <c:v>9.4499999999999993</c:v>
                </c:pt>
                <c:pt idx="20">
                  <c:v>15.52</c:v>
                </c:pt>
                <c:pt idx="21">
                  <c:v>8.77</c:v>
                </c:pt>
                <c:pt idx="22">
                  <c:v>9.19</c:v>
                </c:pt>
                <c:pt idx="23">
                  <c:v>10.34</c:v>
                </c:pt>
                <c:pt idx="24">
                  <c:v>7.41</c:v>
                </c:pt>
                <c:pt idx="25">
                  <c:v>6.04</c:v>
                </c:pt>
                <c:pt idx="26">
                  <c:v>10.57</c:v>
                </c:pt>
                <c:pt idx="27">
                  <c:v>11.92</c:v>
                </c:pt>
                <c:pt idx="28">
                  <c:v>11.37</c:v>
                </c:pt>
                <c:pt idx="29">
                  <c:v>11.37</c:v>
                </c:pt>
                <c:pt idx="30">
                  <c:v>8.7899999999999991</c:v>
                </c:pt>
                <c:pt idx="31">
                  <c:v>6.77</c:v>
                </c:pt>
                <c:pt idx="32">
                  <c:v>6.38</c:v>
                </c:pt>
                <c:pt idx="33">
                  <c:v>10</c:v>
                </c:pt>
                <c:pt idx="34">
                  <c:v>9.9</c:v>
                </c:pt>
                <c:pt idx="35">
                  <c:v>8.8699999999999992</c:v>
                </c:pt>
                <c:pt idx="36">
                  <c:v>8.5500000000000007</c:v>
                </c:pt>
                <c:pt idx="37">
                  <c:v>7.6</c:v>
                </c:pt>
                <c:pt idx="38">
                  <c:v>5.79</c:v>
                </c:pt>
                <c:pt idx="39">
                  <c:v>5.48</c:v>
                </c:pt>
                <c:pt idx="40">
                  <c:v>6.75</c:v>
                </c:pt>
                <c:pt idx="41">
                  <c:v>8.0500000000000007</c:v>
                </c:pt>
                <c:pt idx="42">
                  <c:v>7.65</c:v>
                </c:pt>
                <c:pt idx="43">
                  <c:v>8.07</c:v>
                </c:pt>
                <c:pt idx="44">
                  <c:v>6.74</c:v>
                </c:pt>
                <c:pt idx="45">
                  <c:v>7.32</c:v>
                </c:pt>
                <c:pt idx="46">
                  <c:v>6.8</c:v>
                </c:pt>
                <c:pt idx="47">
                  <c:v>9.52</c:v>
                </c:pt>
                <c:pt idx="48">
                  <c:v>11.85</c:v>
                </c:pt>
                <c:pt idx="49">
                  <c:v>9.66</c:v>
                </c:pt>
                <c:pt idx="50">
                  <c:v>10.93</c:v>
                </c:pt>
                <c:pt idx="51">
                  <c:v>8.09</c:v>
                </c:pt>
                <c:pt idx="52">
                  <c:v>7.29</c:v>
                </c:pt>
                <c:pt idx="53">
                  <c:v>8.2899999999999991</c:v>
                </c:pt>
                <c:pt idx="54">
                  <c:v>10.78</c:v>
                </c:pt>
                <c:pt idx="55">
                  <c:v>8.42</c:v>
                </c:pt>
                <c:pt idx="56">
                  <c:v>9.43</c:v>
                </c:pt>
                <c:pt idx="57">
                  <c:v>7.26</c:v>
                </c:pt>
                <c:pt idx="58">
                  <c:v>5.59</c:v>
                </c:pt>
                <c:pt idx="59">
                  <c:v>5.66</c:v>
                </c:pt>
                <c:pt idx="60">
                  <c:v>9.5</c:v>
                </c:pt>
                <c:pt idx="61">
                  <c:v>12.24</c:v>
                </c:pt>
                <c:pt idx="62">
                  <c:v>12.78</c:v>
                </c:pt>
                <c:pt idx="63">
                  <c:v>14.7</c:v>
                </c:pt>
                <c:pt idx="64">
                  <c:v>14.25</c:v>
                </c:pt>
                <c:pt idx="65">
                  <c:v>13.75</c:v>
                </c:pt>
                <c:pt idx="66">
                  <c:v>13.04</c:v>
                </c:pt>
                <c:pt idx="67">
                  <c:v>16.7</c:v>
                </c:pt>
                <c:pt idx="68">
                  <c:v>12.25</c:v>
                </c:pt>
                <c:pt idx="69">
                  <c:v>9.07</c:v>
                </c:pt>
                <c:pt idx="70">
                  <c:v>8.09</c:v>
                </c:pt>
                <c:pt idx="71">
                  <c:v>7.47</c:v>
                </c:pt>
                <c:pt idx="72">
                  <c:v>6.51</c:v>
                </c:pt>
                <c:pt idx="73">
                  <c:v>6.65</c:v>
                </c:pt>
                <c:pt idx="74">
                  <c:v>8.5500000000000007</c:v>
                </c:pt>
                <c:pt idx="75">
                  <c:v>10.02</c:v>
                </c:pt>
                <c:pt idx="76">
                  <c:v>14.63</c:v>
                </c:pt>
                <c:pt idx="77">
                  <c:v>17.52</c:v>
                </c:pt>
                <c:pt idx="78">
                  <c:v>17.87</c:v>
                </c:pt>
                <c:pt idx="79">
                  <c:v>16.21</c:v>
                </c:pt>
                <c:pt idx="80">
                  <c:v>20.260000000000002</c:v>
                </c:pt>
                <c:pt idx="81">
                  <c:v>17.350000000000001</c:v>
                </c:pt>
                <c:pt idx="82">
                  <c:v>13.65</c:v>
                </c:pt>
                <c:pt idx="83">
                  <c:v>14.37</c:v>
                </c:pt>
                <c:pt idx="84">
                  <c:v>9.84</c:v>
                </c:pt>
                <c:pt idx="85">
                  <c:v>12.29</c:v>
                </c:pt>
                <c:pt idx="86">
                  <c:v>12.37</c:v>
                </c:pt>
                <c:pt idx="87">
                  <c:v>13.42</c:v>
                </c:pt>
                <c:pt idx="88">
                  <c:v>13.73</c:v>
                </c:pt>
                <c:pt idx="89">
                  <c:v>17.03</c:v>
                </c:pt>
                <c:pt idx="90">
                  <c:v>22.55</c:v>
                </c:pt>
                <c:pt idx="91">
                  <c:v>19.260000000000002</c:v>
                </c:pt>
                <c:pt idx="92">
                  <c:v>17.04</c:v>
                </c:pt>
                <c:pt idx="93">
                  <c:v>17.41</c:v>
                </c:pt>
                <c:pt idx="94">
                  <c:v>25.12</c:v>
                </c:pt>
                <c:pt idx="95">
                  <c:v>19.350000000000001</c:v>
                </c:pt>
                <c:pt idx="96">
                  <c:v>16</c:v>
                </c:pt>
                <c:pt idx="97">
                  <c:v>16.98</c:v>
                </c:pt>
                <c:pt idx="98">
                  <c:v>15.97</c:v>
                </c:pt>
                <c:pt idx="99">
                  <c:v>12.98</c:v>
                </c:pt>
                <c:pt idx="100">
                  <c:v>16.57</c:v>
                </c:pt>
                <c:pt idx="101">
                  <c:v>24.71</c:v>
                </c:pt>
                <c:pt idx="102">
                  <c:v>28.85</c:v>
                </c:pt>
                <c:pt idx="103">
                  <c:v>23.23</c:v>
                </c:pt>
                <c:pt idx="104">
                  <c:v>24.42</c:v>
                </c:pt>
                <c:pt idx="105">
                  <c:v>22.48</c:v>
                </c:pt>
                <c:pt idx="106">
                  <c:v>19.38</c:v>
                </c:pt>
                <c:pt idx="107">
                  <c:v>13.45</c:v>
                </c:pt>
                <c:pt idx="108">
                  <c:v>18.079999999999998</c:v>
                </c:pt>
                <c:pt idx="109">
                  <c:v>23.41</c:v>
                </c:pt>
                <c:pt idx="110">
                  <c:v>20.350000000000001</c:v>
                </c:pt>
                <c:pt idx="111">
                  <c:v>21.79</c:v>
                </c:pt>
                <c:pt idx="112">
                  <c:v>19.62</c:v>
                </c:pt>
                <c:pt idx="113">
                  <c:v>12.46</c:v>
                </c:pt>
                <c:pt idx="114">
                  <c:v>12.53</c:v>
                </c:pt>
                <c:pt idx="115">
                  <c:v>18.53</c:v>
                </c:pt>
                <c:pt idx="116">
                  <c:v>24.59</c:v>
                </c:pt>
                <c:pt idx="117">
                  <c:v>18.399999999999999</c:v>
                </c:pt>
                <c:pt idx="118">
                  <c:v>14.33</c:v>
                </c:pt>
                <c:pt idx="119">
                  <c:v>15.19</c:v>
                </c:pt>
                <c:pt idx="120">
                  <c:v>34.51</c:v>
                </c:pt>
                <c:pt idx="121">
                  <c:v>30.97</c:v>
                </c:pt>
                <c:pt idx="122">
                  <c:v>25.35</c:v>
                </c:pt>
                <c:pt idx="123">
                  <c:v>18.899999999999999</c:v>
                </c:pt>
                <c:pt idx="124">
                  <c:v>23.92</c:v>
                </c:pt>
                <c:pt idx="125">
                  <c:v>28.36</c:v>
                </c:pt>
                <c:pt idx="126">
                  <c:v>16.52</c:v>
                </c:pt>
                <c:pt idx="127">
                  <c:v>17.670000000000002</c:v>
                </c:pt>
                <c:pt idx="128">
                  <c:v>18.670000000000002</c:v>
                </c:pt>
                <c:pt idx="129">
                  <c:v>13.15</c:v>
                </c:pt>
                <c:pt idx="130">
                  <c:v>30.37</c:v>
                </c:pt>
                <c:pt idx="131">
                  <c:v>30.59</c:v>
                </c:pt>
                <c:pt idx="132">
                  <c:v>27.39</c:v>
                </c:pt>
                <c:pt idx="133">
                  <c:v>34.369999999999997</c:v>
                </c:pt>
                <c:pt idx="134">
                  <c:v>41.34</c:v>
                </c:pt>
                <c:pt idx="135">
                  <c:v>31.23</c:v>
                </c:pt>
                <c:pt idx="136">
                  <c:v>30.13</c:v>
                </c:pt>
                <c:pt idx="137">
                  <c:v>35.15</c:v>
                </c:pt>
                <c:pt idx="138">
                  <c:v>30.13</c:v>
                </c:pt>
                <c:pt idx="139">
                  <c:v>28.01</c:v>
                </c:pt>
                <c:pt idx="140">
                  <c:v>25.01</c:v>
                </c:pt>
                <c:pt idx="141">
                  <c:v>20.27</c:v>
                </c:pt>
                <c:pt idx="142">
                  <c:v>18.03</c:v>
                </c:pt>
                <c:pt idx="143">
                  <c:v>16.84</c:v>
                </c:pt>
                <c:pt idx="144">
                  <c:v>13.91</c:v>
                </c:pt>
                <c:pt idx="145">
                  <c:v>15.03</c:v>
                </c:pt>
                <c:pt idx="146">
                  <c:v>14.52</c:v>
                </c:pt>
                <c:pt idx="147">
                  <c:v>12.71</c:v>
                </c:pt>
                <c:pt idx="148">
                  <c:v>16.22</c:v>
                </c:pt>
                <c:pt idx="149">
                  <c:v>16.559999999999999</c:v>
                </c:pt>
                <c:pt idx="150">
                  <c:v>15.44</c:v>
                </c:pt>
                <c:pt idx="151">
                  <c:v>16.97</c:v>
                </c:pt>
                <c:pt idx="152">
                  <c:v>18.420000000000002</c:v>
                </c:pt>
                <c:pt idx="153">
                  <c:v>26.15</c:v>
                </c:pt>
                <c:pt idx="154">
                  <c:v>18.66</c:v>
                </c:pt>
                <c:pt idx="155">
                  <c:v>16.8</c:v>
                </c:pt>
                <c:pt idx="156">
                  <c:v>14.26</c:v>
                </c:pt>
                <c:pt idx="157">
                  <c:v>14.12</c:v>
                </c:pt>
                <c:pt idx="158">
                  <c:v>17.989999999999998</c:v>
                </c:pt>
                <c:pt idx="159">
                  <c:v>18.75</c:v>
                </c:pt>
                <c:pt idx="160">
                  <c:v>16.100000000000001</c:v>
                </c:pt>
                <c:pt idx="161">
                  <c:v>14.35</c:v>
                </c:pt>
                <c:pt idx="162">
                  <c:v>12.54</c:v>
                </c:pt>
                <c:pt idx="163">
                  <c:v>12.34</c:v>
                </c:pt>
                <c:pt idx="164">
                  <c:v>12.11</c:v>
                </c:pt>
                <c:pt idx="165">
                  <c:v>13.89</c:v>
                </c:pt>
                <c:pt idx="166">
                  <c:v>15.79</c:v>
                </c:pt>
                <c:pt idx="167">
                  <c:v>15.47</c:v>
                </c:pt>
                <c:pt idx="168">
                  <c:v>13.47</c:v>
                </c:pt>
                <c:pt idx="169">
                  <c:v>15.34</c:v>
                </c:pt>
                <c:pt idx="170">
                  <c:v>17.71</c:v>
                </c:pt>
                <c:pt idx="171">
                  <c:v>16.43</c:v>
                </c:pt>
                <c:pt idx="172">
                  <c:v>29.02</c:v>
                </c:pt>
                <c:pt idx="173">
                  <c:v>21.97</c:v>
                </c:pt>
                <c:pt idx="174">
                  <c:v>38.08</c:v>
                </c:pt>
                <c:pt idx="175">
                  <c:v>26.32</c:v>
                </c:pt>
                <c:pt idx="176">
                  <c:v>18.649999999999999</c:v>
                </c:pt>
                <c:pt idx="177">
                  <c:v>15.49</c:v>
                </c:pt>
                <c:pt idx="178">
                  <c:v>16.440000000000001</c:v>
                </c:pt>
                <c:pt idx="179">
                  <c:v>22.92</c:v>
                </c:pt>
                <c:pt idx="180">
                  <c:v>24.31</c:v>
                </c:pt>
                <c:pt idx="181">
                  <c:v>22.54</c:v>
                </c:pt>
                <c:pt idx="182">
                  <c:v>22.55</c:v>
                </c:pt>
                <c:pt idx="183">
                  <c:v>17.809999999999999</c:v>
                </c:pt>
                <c:pt idx="184">
                  <c:v>18</c:v>
                </c:pt>
                <c:pt idx="185">
                  <c:v>17.53</c:v>
                </c:pt>
                <c:pt idx="186">
                  <c:v>21.94</c:v>
                </c:pt>
                <c:pt idx="187">
                  <c:v>14.77</c:v>
                </c:pt>
                <c:pt idx="188">
                  <c:v>19.510000000000002</c:v>
                </c:pt>
                <c:pt idx="189">
                  <c:v>22.98</c:v>
                </c:pt>
                <c:pt idx="190">
                  <c:v>17.989999999999998</c:v>
                </c:pt>
                <c:pt idx="191">
                  <c:v>14.56</c:v>
                </c:pt>
                <c:pt idx="192">
                  <c:v>12.79</c:v>
                </c:pt>
                <c:pt idx="193">
                  <c:v>15.89</c:v>
                </c:pt>
                <c:pt idx="194">
                  <c:v>13.18</c:v>
                </c:pt>
                <c:pt idx="195">
                  <c:v>15.16</c:v>
                </c:pt>
                <c:pt idx="196">
                  <c:v>11.12</c:v>
                </c:pt>
                <c:pt idx="197">
                  <c:v>15.01</c:v>
                </c:pt>
                <c:pt idx="198">
                  <c:v>12.99</c:v>
                </c:pt>
                <c:pt idx="199">
                  <c:v>12.67</c:v>
                </c:pt>
                <c:pt idx="200">
                  <c:v>14.12</c:v>
                </c:pt>
                <c:pt idx="201">
                  <c:v>10.01</c:v>
                </c:pt>
                <c:pt idx="202">
                  <c:v>15.54</c:v>
                </c:pt>
                <c:pt idx="203">
                  <c:v>16.920000000000002</c:v>
                </c:pt>
                <c:pt idx="204">
                  <c:v>13.12</c:v>
                </c:pt>
                <c:pt idx="205">
                  <c:v>12.22</c:v>
                </c:pt>
                <c:pt idx="206">
                  <c:v>11.57</c:v>
                </c:pt>
                <c:pt idx="207">
                  <c:v>12.16</c:v>
                </c:pt>
                <c:pt idx="208">
                  <c:v>12.61</c:v>
                </c:pt>
                <c:pt idx="209">
                  <c:v>18.809999999999999</c:v>
                </c:pt>
                <c:pt idx="210">
                  <c:v>15.74</c:v>
                </c:pt>
                <c:pt idx="211">
                  <c:v>14.86</c:v>
                </c:pt>
                <c:pt idx="212">
                  <c:v>11.91</c:v>
                </c:pt>
                <c:pt idx="213">
                  <c:v>10.92</c:v>
                </c:pt>
                <c:pt idx="214">
                  <c:v>13.7</c:v>
                </c:pt>
                <c:pt idx="215">
                  <c:v>17.12</c:v>
                </c:pt>
                <c:pt idx="216">
                  <c:v>20.92</c:v>
                </c:pt>
                <c:pt idx="217">
                  <c:v>23.16</c:v>
                </c:pt>
                <c:pt idx="218">
                  <c:v>17.62</c:v>
                </c:pt>
                <c:pt idx="219">
                  <c:v>15.01</c:v>
                </c:pt>
                <c:pt idx="220">
                  <c:v>10.3</c:v>
                </c:pt>
                <c:pt idx="221">
                  <c:v>15.28</c:v>
                </c:pt>
                <c:pt idx="222">
                  <c:v>15.35</c:v>
                </c:pt>
                <c:pt idx="223">
                  <c:v>14.09</c:v>
                </c:pt>
                <c:pt idx="224">
                  <c:v>17.96</c:v>
                </c:pt>
                <c:pt idx="225">
                  <c:v>14.72</c:v>
                </c:pt>
                <c:pt idx="226">
                  <c:v>11.9</c:v>
                </c:pt>
                <c:pt idx="227">
                  <c:v>11.57</c:v>
                </c:pt>
                <c:pt idx="228">
                  <c:v>10.63</c:v>
                </c:pt>
                <c:pt idx="229">
                  <c:v>17.5</c:v>
                </c:pt>
                <c:pt idx="230">
                  <c:v>19.690000000000001</c:v>
                </c:pt>
                <c:pt idx="231">
                  <c:v>15.01</c:v>
                </c:pt>
                <c:pt idx="232">
                  <c:v>13.69</c:v>
                </c:pt>
                <c:pt idx="233">
                  <c:v>14.47</c:v>
                </c:pt>
                <c:pt idx="234">
                  <c:v>19.45</c:v>
                </c:pt>
                <c:pt idx="235">
                  <c:v>17.13</c:v>
                </c:pt>
                <c:pt idx="236">
                  <c:v>20.75</c:v>
                </c:pt>
                <c:pt idx="237">
                  <c:v>18.399999999999999</c:v>
                </c:pt>
                <c:pt idx="238">
                  <c:v>18.62</c:v>
                </c:pt>
                <c:pt idx="239">
                  <c:v>16.21</c:v>
                </c:pt>
                <c:pt idx="240">
                  <c:v>16.78</c:v>
                </c:pt>
                <c:pt idx="241">
                  <c:v>14.93</c:v>
                </c:pt>
                <c:pt idx="242">
                  <c:v>15.89</c:v>
                </c:pt>
                <c:pt idx="243">
                  <c:v>15.48</c:v>
                </c:pt>
                <c:pt idx="244">
                  <c:v>12.18</c:v>
                </c:pt>
                <c:pt idx="245">
                  <c:v>10.62</c:v>
                </c:pt>
                <c:pt idx="246">
                  <c:v>16.21</c:v>
                </c:pt>
                <c:pt idx="247">
                  <c:v>12.19</c:v>
                </c:pt>
                <c:pt idx="248">
                  <c:v>8.58</c:v>
                </c:pt>
                <c:pt idx="249">
                  <c:v>12.68</c:v>
                </c:pt>
                <c:pt idx="250">
                  <c:v>15.02</c:v>
                </c:pt>
                <c:pt idx="251">
                  <c:v>12.54</c:v>
                </c:pt>
                <c:pt idx="252">
                  <c:v>11.15</c:v>
                </c:pt>
                <c:pt idx="253">
                  <c:v>9.94</c:v>
                </c:pt>
                <c:pt idx="254">
                  <c:v>15.3</c:v>
                </c:pt>
                <c:pt idx="255">
                  <c:v>15.41</c:v>
                </c:pt>
                <c:pt idx="256">
                  <c:v>16.04</c:v>
                </c:pt>
                <c:pt idx="257">
                  <c:v>13.66</c:v>
                </c:pt>
                <c:pt idx="258">
                  <c:v>19.7</c:v>
                </c:pt>
                <c:pt idx="259">
                  <c:v>20.46</c:v>
                </c:pt>
                <c:pt idx="260">
                  <c:v>23.06</c:v>
                </c:pt>
                <c:pt idx="261">
                  <c:v>20.34</c:v>
                </c:pt>
                <c:pt idx="262">
                  <c:v>22.64</c:v>
                </c:pt>
                <c:pt idx="263">
                  <c:v>21.87</c:v>
                </c:pt>
                <c:pt idx="264">
                  <c:v>16.18</c:v>
                </c:pt>
                <c:pt idx="265">
                  <c:v>22.1</c:v>
                </c:pt>
                <c:pt idx="266">
                  <c:v>19.97</c:v>
                </c:pt>
                <c:pt idx="267">
                  <c:v>21</c:v>
                </c:pt>
                <c:pt idx="268">
                  <c:v>15.78</c:v>
                </c:pt>
                <c:pt idx="269">
                  <c:v>15.18</c:v>
                </c:pt>
                <c:pt idx="270">
                  <c:v>13.24</c:v>
                </c:pt>
                <c:pt idx="271">
                  <c:v>11.47</c:v>
                </c:pt>
                <c:pt idx="272">
                  <c:v>15.29</c:v>
                </c:pt>
                <c:pt idx="273">
                  <c:v>15.94</c:v>
                </c:pt>
                <c:pt idx="274">
                  <c:v>20.36</c:v>
                </c:pt>
                <c:pt idx="275">
                  <c:v>15.95</c:v>
                </c:pt>
              </c:numCache>
            </c:numRef>
          </c:val>
          <c:smooth val="1"/>
          <c:extLst>
            <c:ext xmlns:c16="http://schemas.microsoft.com/office/drawing/2014/chart" uri="{C3380CC4-5D6E-409C-BE32-E72D297353CC}">
              <c16:uniqueId val="{00000001-6745-4791-B2FC-5E487953E65C}"/>
            </c:ext>
          </c:extLst>
        </c:ser>
        <c:dLbls>
          <c:showLegendKey val="0"/>
          <c:showVal val="0"/>
          <c:showCatName val="0"/>
          <c:showSerName val="0"/>
          <c:showPercent val="0"/>
          <c:showBubbleSize val="0"/>
        </c:dLbls>
        <c:smooth val="0"/>
        <c:axId val="1984497840"/>
        <c:axId val="1984498320"/>
      </c:lineChart>
      <c:dateAx>
        <c:axId val="1984497840"/>
        <c:scaling>
          <c:orientation val="minMax"/>
        </c:scaling>
        <c:delete val="0"/>
        <c:axPos val="b"/>
        <c:numFmt formatCode="[$-407]mmm/\ 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984498320"/>
        <c:crosses val="autoZero"/>
        <c:auto val="0"/>
        <c:lblOffset val="100"/>
        <c:baseTimeUnit val="days"/>
        <c:majorUnit val="1"/>
        <c:majorTimeUnit val="months"/>
      </c:dateAx>
      <c:valAx>
        <c:axId val="19844983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a:t>Leistungspreis [€/MWh]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98449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sz="1862" b="0" i="0" u="none" strike="noStrike" kern="1200" spc="0" baseline="0" err="1">
                <a:solidFill>
                  <a:prstClr val="black">
                    <a:lumMod val="65000"/>
                    <a:lumOff val="35000"/>
                  </a:prstClr>
                </a:solidFill>
              </a:rPr>
              <a:t>DuLp</a:t>
            </a:r>
            <a:r>
              <a:rPr lang="de-DE" sz="1862" b="0" i="0" u="none" strike="noStrike" kern="1200" spc="0" baseline="0">
                <a:solidFill>
                  <a:prstClr val="black">
                    <a:lumMod val="65000"/>
                    <a:lumOff val="35000"/>
                  </a:prstClr>
                </a:solidFill>
              </a:rPr>
              <a:t> der SRL: Vergleich POS vs. NEG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POS</c:v>
                </c:pt>
              </c:strCache>
            </c:strRef>
          </c:tx>
          <c:spPr>
            <a:ln w="28575" cap="rnd">
              <a:solidFill>
                <a:schemeClr val="accent1"/>
              </a:solidFill>
              <a:round/>
            </a:ln>
            <a:effectLst/>
          </c:spPr>
          <c:marker>
            <c:symbol val="none"/>
          </c:marker>
          <c:cat>
            <c:numRef>
              <c:f>Tabelle1!$A$2:$A$276</c:f>
              <c:numCache>
                <c:formatCode>m/d/yy\ h:mm</c:formatCode>
                <c:ptCount val="275"/>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numCache>
            </c:numRef>
          </c:cat>
          <c:val>
            <c:numRef>
              <c:f>Tabelle1!$B$2:$B$276</c:f>
              <c:numCache>
                <c:formatCode>General</c:formatCode>
                <c:ptCount val="275"/>
                <c:pt idx="0">
                  <c:v>4.34</c:v>
                </c:pt>
                <c:pt idx="1">
                  <c:v>4.67</c:v>
                </c:pt>
                <c:pt idx="2">
                  <c:v>3.88</c:v>
                </c:pt>
                <c:pt idx="3">
                  <c:v>3.31</c:v>
                </c:pt>
                <c:pt idx="4">
                  <c:v>12.35</c:v>
                </c:pt>
                <c:pt idx="5">
                  <c:v>12.88</c:v>
                </c:pt>
                <c:pt idx="6">
                  <c:v>8.7799999999999994</c:v>
                </c:pt>
                <c:pt idx="7">
                  <c:v>13.45</c:v>
                </c:pt>
                <c:pt idx="8">
                  <c:v>9.07</c:v>
                </c:pt>
                <c:pt idx="9">
                  <c:v>6.89</c:v>
                </c:pt>
                <c:pt idx="10">
                  <c:v>5.18</c:v>
                </c:pt>
                <c:pt idx="11">
                  <c:v>6.82</c:v>
                </c:pt>
                <c:pt idx="12">
                  <c:v>8.52</c:v>
                </c:pt>
                <c:pt idx="13">
                  <c:v>15.44</c:v>
                </c:pt>
                <c:pt idx="14">
                  <c:v>10.25</c:v>
                </c:pt>
                <c:pt idx="15">
                  <c:v>9.09</c:v>
                </c:pt>
                <c:pt idx="16">
                  <c:v>6.55</c:v>
                </c:pt>
                <c:pt idx="17">
                  <c:v>4.84</c:v>
                </c:pt>
                <c:pt idx="18">
                  <c:v>14.3</c:v>
                </c:pt>
                <c:pt idx="19">
                  <c:v>16.68</c:v>
                </c:pt>
                <c:pt idx="20">
                  <c:v>11.92</c:v>
                </c:pt>
                <c:pt idx="21">
                  <c:v>9.0500000000000007</c:v>
                </c:pt>
                <c:pt idx="22">
                  <c:v>7.12</c:v>
                </c:pt>
                <c:pt idx="23">
                  <c:v>5.72</c:v>
                </c:pt>
                <c:pt idx="24">
                  <c:v>4.5199999999999996</c:v>
                </c:pt>
                <c:pt idx="25">
                  <c:v>18.32</c:v>
                </c:pt>
                <c:pt idx="26">
                  <c:v>17.87</c:v>
                </c:pt>
                <c:pt idx="27">
                  <c:v>14.17</c:v>
                </c:pt>
                <c:pt idx="28">
                  <c:v>12.54</c:v>
                </c:pt>
                <c:pt idx="29">
                  <c:v>9.5299999999999994</c:v>
                </c:pt>
                <c:pt idx="30">
                  <c:v>7.05</c:v>
                </c:pt>
                <c:pt idx="31">
                  <c:v>5.05</c:v>
                </c:pt>
                <c:pt idx="32">
                  <c:v>9.7799999999999994</c:v>
                </c:pt>
                <c:pt idx="33">
                  <c:v>9.0500000000000007</c:v>
                </c:pt>
                <c:pt idx="34">
                  <c:v>7.92</c:v>
                </c:pt>
                <c:pt idx="35">
                  <c:v>6.81</c:v>
                </c:pt>
                <c:pt idx="36">
                  <c:v>8.11</c:v>
                </c:pt>
                <c:pt idx="37">
                  <c:v>6.17</c:v>
                </c:pt>
                <c:pt idx="38">
                  <c:v>4.55</c:v>
                </c:pt>
                <c:pt idx="39">
                  <c:v>15.21</c:v>
                </c:pt>
                <c:pt idx="40">
                  <c:v>10.97</c:v>
                </c:pt>
                <c:pt idx="41">
                  <c:v>8.14</c:v>
                </c:pt>
                <c:pt idx="42">
                  <c:v>6.29</c:v>
                </c:pt>
                <c:pt idx="43">
                  <c:v>7.18</c:v>
                </c:pt>
                <c:pt idx="44">
                  <c:v>5.55</c:v>
                </c:pt>
                <c:pt idx="45">
                  <c:v>4.24</c:v>
                </c:pt>
                <c:pt idx="46">
                  <c:v>9.94</c:v>
                </c:pt>
                <c:pt idx="47">
                  <c:v>8.18</c:v>
                </c:pt>
                <c:pt idx="48">
                  <c:v>9.7100000000000009</c:v>
                </c:pt>
                <c:pt idx="49">
                  <c:v>7.43</c:v>
                </c:pt>
                <c:pt idx="50">
                  <c:v>5.81</c:v>
                </c:pt>
                <c:pt idx="51">
                  <c:v>5.22</c:v>
                </c:pt>
                <c:pt idx="52">
                  <c:v>4.3899999999999997</c:v>
                </c:pt>
                <c:pt idx="53">
                  <c:v>7.46</c:v>
                </c:pt>
                <c:pt idx="54">
                  <c:v>11.84</c:v>
                </c:pt>
                <c:pt idx="55">
                  <c:v>9.49</c:v>
                </c:pt>
                <c:pt idx="56">
                  <c:v>10.35</c:v>
                </c:pt>
                <c:pt idx="57">
                  <c:v>7.75</c:v>
                </c:pt>
                <c:pt idx="58">
                  <c:v>5.79</c:v>
                </c:pt>
                <c:pt idx="59">
                  <c:v>4.7</c:v>
                </c:pt>
                <c:pt idx="60">
                  <c:v>9.27</c:v>
                </c:pt>
                <c:pt idx="61">
                  <c:v>13.06</c:v>
                </c:pt>
                <c:pt idx="62">
                  <c:v>14.28</c:v>
                </c:pt>
                <c:pt idx="63">
                  <c:v>13.24</c:v>
                </c:pt>
                <c:pt idx="64">
                  <c:v>13.48</c:v>
                </c:pt>
                <c:pt idx="65">
                  <c:v>10.5</c:v>
                </c:pt>
                <c:pt idx="66">
                  <c:v>8.0299999999999994</c:v>
                </c:pt>
                <c:pt idx="67">
                  <c:v>14.95</c:v>
                </c:pt>
                <c:pt idx="68">
                  <c:v>15.91</c:v>
                </c:pt>
                <c:pt idx="69">
                  <c:v>11.86</c:v>
                </c:pt>
                <c:pt idx="70">
                  <c:v>8.8800000000000008</c:v>
                </c:pt>
                <c:pt idx="71">
                  <c:v>7.46</c:v>
                </c:pt>
                <c:pt idx="72">
                  <c:v>7.36</c:v>
                </c:pt>
                <c:pt idx="73">
                  <c:v>6.2</c:v>
                </c:pt>
                <c:pt idx="74">
                  <c:v>9.2799999999999994</c:v>
                </c:pt>
                <c:pt idx="75">
                  <c:v>11.79</c:v>
                </c:pt>
                <c:pt idx="76">
                  <c:v>10.65</c:v>
                </c:pt>
                <c:pt idx="77">
                  <c:v>12.1</c:v>
                </c:pt>
                <c:pt idx="78">
                  <c:v>12.16</c:v>
                </c:pt>
                <c:pt idx="79">
                  <c:v>9.41</c:v>
                </c:pt>
                <c:pt idx="80">
                  <c:v>6.87</c:v>
                </c:pt>
                <c:pt idx="81">
                  <c:v>15.71</c:v>
                </c:pt>
                <c:pt idx="82">
                  <c:v>11.13</c:v>
                </c:pt>
                <c:pt idx="83">
                  <c:v>8.65</c:v>
                </c:pt>
                <c:pt idx="84">
                  <c:v>7.35</c:v>
                </c:pt>
                <c:pt idx="85">
                  <c:v>11.05</c:v>
                </c:pt>
                <c:pt idx="86">
                  <c:v>8.6</c:v>
                </c:pt>
                <c:pt idx="87">
                  <c:v>6.64</c:v>
                </c:pt>
                <c:pt idx="88">
                  <c:v>8.91</c:v>
                </c:pt>
                <c:pt idx="89">
                  <c:v>8.6199999999999992</c:v>
                </c:pt>
                <c:pt idx="90">
                  <c:v>14.25</c:v>
                </c:pt>
                <c:pt idx="91">
                  <c:v>10.87</c:v>
                </c:pt>
                <c:pt idx="92">
                  <c:v>8.4700000000000006</c:v>
                </c:pt>
                <c:pt idx="93">
                  <c:v>9.44</c:v>
                </c:pt>
                <c:pt idx="94">
                  <c:v>9.18</c:v>
                </c:pt>
                <c:pt idx="95">
                  <c:v>8.2899999999999991</c:v>
                </c:pt>
                <c:pt idx="96">
                  <c:v>11.75</c:v>
                </c:pt>
                <c:pt idx="97">
                  <c:v>11.27</c:v>
                </c:pt>
                <c:pt idx="98">
                  <c:v>9.61</c:v>
                </c:pt>
                <c:pt idx="99">
                  <c:v>11.68</c:v>
                </c:pt>
                <c:pt idx="100">
                  <c:v>8.33</c:v>
                </c:pt>
                <c:pt idx="101">
                  <c:v>7.1</c:v>
                </c:pt>
                <c:pt idx="102">
                  <c:v>9.43</c:v>
                </c:pt>
                <c:pt idx="103">
                  <c:v>10.71</c:v>
                </c:pt>
                <c:pt idx="104">
                  <c:v>10.37</c:v>
                </c:pt>
                <c:pt idx="105">
                  <c:v>9.89</c:v>
                </c:pt>
                <c:pt idx="106">
                  <c:v>9.09</c:v>
                </c:pt>
                <c:pt idx="107">
                  <c:v>7.9</c:v>
                </c:pt>
                <c:pt idx="108">
                  <c:v>6.28</c:v>
                </c:pt>
                <c:pt idx="109">
                  <c:v>9.2899999999999991</c:v>
                </c:pt>
                <c:pt idx="110">
                  <c:v>9.6</c:v>
                </c:pt>
                <c:pt idx="111">
                  <c:v>9.92</c:v>
                </c:pt>
                <c:pt idx="112">
                  <c:v>10.19</c:v>
                </c:pt>
                <c:pt idx="113">
                  <c:v>31.43</c:v>
                </c:pt>
                <c:pt idx="114">
                  <c:v>19.25</c:v>
                </c:pt>
                <c:pt idx="115">
                  <c:v>12.5</c:v>
                </c:pt>
                <c:pt idx="116">
                  <c:v>15.54</c:v>
                </c:pt>
                <c:pt idx="117">
                  <c:v>13.14</c:v>
                </c:pt>
                <c:pt idx="118">
                  <c:v>10.75</c:v>
                </c:pt>
                <c:pt idx="119">
                  <c:v>9.07</c:v>
                </c:pt>
                <c:pt idx="120">
                  <c:v>8.35</c:v>
                </c:pt>
                <c:pt idx="121">
                  <c:v>8.57</c:v>
                </c:pt>
                <c:pt idx="122">
                  <c:v>7.9</c:v>
                </c:pt>
                <c:pt idx="123">
                  <c:v>11.56</c:v>
                </c:pt>
                <c:pt idx="124">
                  <c:v>14.67</c:v>
                </c:pt>
                <c:pt idx="125">
                  <c:v>21.46</c:v>
                </c:pt>
                <c:pt idx="126">
                  <c:v>15.71</c:v>
                </c:pt>
                <c:pt idx="127">
                  <c:v>12.48</c:v>
                </c:pt>
                <c:pt idx="128">
                  <c:v>10.11</c:v>
                </c:pt>
                <c:pt idx="129">
                  <c:v>8.2100000000000009</c:v>
                </c:pt>
                <c:pt idx="130">
                  <c:v>9.94</c:v>
                </c:pt>
                <c:pt idx="131">
                  <c:v>8.94</c:v>
                </c:pt>
                <c:pt idx="132">
                  <c:v>8.36</c:v>
                </c:pt>
                <c:pt idx="133">
                  <c:v>7.86</c:v>
                </c:pt>
                <c:pt idx="134">
                  <c:v>7.27</c:v>
                </c:pt>
                <c:pt idx="135">
                  <c:v>6.46</c:v>
                </c:pt>
                <c:pt idx="136">
                  <c:v>5.56</c:v>
                </c:pt>
                <c:pt idx="137">
                  <c:v>10.59</c:v>
                </c:pt>
                <c:pt idx="138">
                  <c:v>10.29</c:v>
                </c:pt>
                <c:pt idx="139">
                  <c:v>8.9499999999999993</c:v>
                </c:pt>
                <c:pt idx="140">
                  <c:v>8.3800000000000008</c:v>
                </c:pt>
                <c:pt idx="141">
                  <c:v>8.17</c:v>
                </c:pt>
                <c:pt idx="142">
                  <c:v>7.57</c:v>
                </c:pt>
                <c:pt idx="143">
                  <c:v>7.13</c:v>
                </c:pt>
                <c:pt idx="144">
                  <c:v>8.8800000000000008</c:v>
                </c:pt>
                <c:pt idx="145">
                  <c:v>9.91</c:v>
                </c:pt>
                <c:pt idx="146">
                  <c:v>9.06</c:v>
                </c:pt>
                <c:pt idx="147">
                  <c:v>11.51</c:v>
                </c:pt>
                <c:pt idx="148">
                  <c:v>11.03</c:v>
                </c:pt>
                <c:pt idx="149">
                  <c:v>9.56</c:v>
                </c:pt>
                <c:pt idx="150">
                  <c:v>8.34</c:v>
                </c:pt>
                <c:pt idx="151">
                  <c:v>16.84</c:v>
                </c:pt>
                <c:pt idx="152">
                  <c:v>12.57</c:v>
                </c:pt>
                <c:pt idx="153">
                  <c:v>10.050000000000001</c:v>
                </c:pt>
                <c:pt idx="154">
                  <c:v>7.72</c:v>
                </c:pt>
                <c:pt idx="155">
                  <c:v>10.52</c:v>
                </c:pt>
                <c:pt idx="156">
                  <c:v>9.74</c:v>
                </c:pt>
                <c:pt idx="157">
                  <c:v>8.1</c:v>
                </c:pt>
                <c:pt idx="158">
                  <c:v>14.89</c:v>
                </c:pt>
                <c:pt idx="159">
                  <c:v>12.03</c:v>
                </c:pt>
                <c:pt idx="160">
                  <c:v>13.84</c:v>
                </c:pt>
                <c:pt idx="161">
                  <c:v>11.25</c:v>
                </c:pt>
                <c:pt idx="162">
                  <c:v>8.4499999999999993</c:v>
                </c:pt>
                <c:pt idx="163">
                  <c:v>7.55</c:v>
                </c:pt>
                <c:pt idx="164">
                  <c:v>7.21</c:v>
                </c:pt>
                <c:pt idx="165">
                  <c:v>12.53</c:v>
                </c:pt>
                <c:pt idx="166">
                  <c:v>15.06</c:v>
                </c:pt>
                <c:pt idx="167">
                  <c:v>13.18</c:v>
                </c:pt>
                <c:pt idx="168">
                  <c:v>17.72</c:v>
                </c:pt>
                <c:pt idx="169">
                  <c:v>13.17</c:v>
                </c:pt>
                <c:pt idx="170">
                  <c:v>10.85</c:v>
                </c:pt>
                <c:pt idx="171">
                  <c:v>8.9700000000000006</c:v>
                </c:pt>
                <c:pt idx="172">
                  <c:v>22.23</c:v>
                </c:pt>
                <c:pt idx="173">
                  <c:v>26.79</c:v>
                </c:pt>
                <c:pt idx="174">
                  <c:v>31.5</c:v>
                </c:pt>
                <c:pt idx="175">
                  <c:v>29.87</c:v>
                </c:pt>
                <c:pt idx="176">
                  <c:v>24.42</c:v>
                </c:pt>
                <c:pt idx="177">
                  <c:v>19.350000000000001</c:v>
                </c:pt>
                <c:pt idx="178">
                  <c:v>12.63</c:v>
                </c:pt>
                <c:pt idx="179">
                  <c:v>24.93</c:v>
                </c:pt>
                <c:pt idx="180">
                  <c:v>28.06</c:v>
                </c:pt>
                <c:pt idx="181">
                  <c:v>24.44</c:v>
                </c:pt>
                <c:pt idx="182">
                  <c:v>15.2</c:v>
                </c:pt>
                <c:pt idx="183">
                  <c:v>11.65</c:v>
                </c:pt>
                <c:pt idx="184">
                  <c:v>9.35</c:v>
                </c:pt>
                <c:pt idx="185">
                  <c:v>7.74</c:v>
                </c:pt>
                <c:pt idx="186">
                  <c:v>10.78</c:v>
                </c:pt>
                <c:pt idx="187">
                  <c:v>8.93</c:v>
                </c:pt>
                <c:pt idx="188">
                  <c:v>8.44</c:v>
                </c:pt>
                <c:pt idx="189">
                  <c:v>16.850000000000001</c:v>
                </c:pt>
                <c:pt idx="190">
                  <c:v>14.38</c:v>
                </c:pt>
                <c:pt idx="191">
                  <c:v>10.79</c:v>
                </c:pt>
                <c:pt idx="192">
                  <c:v>8.08</c:v>
                </c:pt>
                <c:pt idx="193">
                  <c:v>11.59</c:v>
                </c:pt>
                <c:pt idx="194">
                  <c:v>10.28</c:v>
                </c:pt>
                <c:pt idx="195">
                  <c:v>9.14</c:v>
                </c:pt>
                <c:pt idx="196">
                  <c:v>17.23</c:v>
                </c:pt>
                <c:pt idx="197">
                  <c:v>10.69</c:v>
                </c:pt>
                <c:pt idx="198">
                  <c:v>7.79</c:v>
                </c:pt>
                <c:pt idx="199">
                  <c:v>6.65</c:v>
                </c:pt>
                <c:pt idx="200">
                  <c:v>10.28</c:v>
                </c:pt>
                <c:pt idx="201">
                  <c:v>9.25</c:v>
                </c:pt>
                <c:pt idx="202">
                  <c:v>8.41</c:v>
                </c:pt>
                <c:pt idx="203">
                  <c:v>8.5299999999999994</c:v>
                </c:pt>
                <c:pt idx="204">
                  <c:v>8.7200000000000006</c:v>
                </c:pt>
                <c:pt idx="205">
                  <c:v>7.47</c:v>
                </c:pt>
                <c:pt idx="206">
                  <c:v>6.15</c:v>
                </c:pt>
                <c:pt idx="207">
                  <c:v>9.36</c:v>
                </c:pt>
                <c:pt idx="208">
                  <c:v>12.36</c:v>
                </c:pt>
                <c:pt idx="209">
                  <c:v>11.87</c:v>
                </c:pt>
                <c:pt idx="210">
                  <c:v>10.119999999999999</c:v>
                </c:pt>
                <c:pt idx="211">
                  <c:v>8.4700000000000006</c:v>
                </c:pt>
                <c:pt idx="212">
                  <c:v>7.06</c:v>
                </c:pt>
                <c:pt idx="213">
                  <c:v>5.73</c:v>
                </c:pt>
                <c:pt idx="214">
                  <c:v>8.1999999999999993</c:v>
                </c:pt>
                <c:pt idx="215">
                  <c:v>9.86</c:v>
                </c:pt>
                <c:pt idx="216">
                  <c:v>8.18</c:v>
                </c:pt>
                <c:pt idx="217">
                  <c:v>7.18</c:v>
                </c:pt>
                <c:pt idx="218">
                  <c:v>7.53</c:v>
                </c:pt>
                <c:pt idx="219">
                  <c:v>6.98</c:v>
                </c:pt>
                <c:pt idx="220">
                  <c:v>6.13</c:v>
                </c:pt>
                <c:pt idx="221">
                  <c:v>8.09</c:v>
                </c:pt>
                <c:pt idx="222">
                  <c:v>7.81</c:v>
                </c:pt>
                <c:pt idx="223">
                  <c:v>9.3000000000000007</c:v>
                </c:pt>
                <c:pt idx="224">
                  <c:v>10.58</c:v>
                </c:pt>
                <c:pt idx="225">
                  <c:v>12.03</c:v>
                </c:pt>
                <c:pt idx="226">
                  <c:v>9.3699999999999992</c:v>
                </c:pt>
                <c:pt idx="227">
                  <c:v>7.47</c:v>
                </c:pt>
                <c:pt idx="228">
                  <c:v>8.42</c:v>
                </c:pt>
                <c:pt idx="229">
                  <c:v>7.71</c:v>
                </c:pt>
                <c:pt idx="230">
                  <c:v>7.36</c:v>
                </c:pt>
                <c:pt idx="231">
                  <c:v>7.01</c:v>
                </c:pt>
                <c:pt idx="232">
                  <c:v>6.54</c:v>
                </c:pt>
                <c:pt idx="233">
                  <c:v>5.76</c:v>
                </c:pt>
                <c:pt idx="234">
                  <c:v>5.04</c:v>
                </c:pt>
                <c:pt idx="235">
                  <c:v>7.74</c:v>
                </c:pt>
                <c:pt idx="236">
                  <c:v>6.93</c:v>
                </c:pt>
                <c:pt idx="237">
                  <c:v>6.3</c:v>
                </c:pt>
                <c:pt idx="238">
                  <c:v>5.75</c:v>
                </c:pt>
                <c:pt idx="239">
                  <c:v>5.16</c:v>
                </c:pt>
                <c:pt idx="240">
                  <c:v>5.21</c:v>
                </c:pt>
                <c:pt idx="241">
                  <c:v>5.26</c:v>
                </c:pt>
                <c:pt idx="242">
                  <c:v>6.86</c:v>
                </c:pt>
                <c:pt idx="243">
                  <c:v>6.35</c:v>
                </c:pt>
                <c:pt idx="244">
                  <c:v>6.97</c:v>
                </c:pt>
                <c:pt idx="245">
                  <c:v>6.76</c:v>
                </c:pt>
                <c:pt idx="246">
                  <c:v>5.9</c:v>
                </c:pt>
                <c:pt idx="247">
                  <c:v>5.25</c:v>
                </c:pt>
                <c:pt idx="248">
                  <c:v>5.23</c:v>
                </c:pt>
                <c:pt idx="249">
                  <c:v>6.86</c:v>
                </c:pt>
                <c:pt idx="250">
                  <c:v>6.58</c:v>
                </c:pt>
                <c:pt idx="251">
                  <c:v>5.78</c:v>
                </c:pt>
                <c:pt idx="252">
                  <c:v>12.47</c:v>
                </c:pt>
                <c:pt idx="253">
                  <c:v>13.17</c:v>
                </c:pt>
                <c:pt idx="254">
                  <c:v>9.08</c:v>
                </c:pt>
                <c:pt idx="255">
                  <c:v>6.5</c:v>
                </c:pt>
                <c:pt idx="256">
                  <c:v>20.260000000000002</c:v>
                </c:pt>
                <c:pt idx="257">
                  <c:v>16.03</c:v>
                </c:pt>
                <c:pt idx="258">
                  <c:v>12.39</c:v>
                </c:pt>
                <c:pt idx="259">
                  <c:v>9.14</c:v>
                </c:pt>
                <c:pt idx="260">
                  <c:v>7.52</c:v>
                </c:pt>
                <c:pt idx="261">
                  <c:v>6.51</c:v>
                </c:pt>
                <c:pt idx="262">
                  <c:v>5.65</c:v>
                </c:pt>
                <c:pt idx="263">
                  <c:v>8.65</c:v>
                </c:pt>
                <c:pt idx="264">
                  <c:v>35.31</c:v>
                </c:pt>
                <c:pt idx="265">
                  <c:v>36.799999999999997</c:v>
                </c:pt>
                <c:pt idx="266">
                  <c:v>21.77</c:v>
                </c:pt>
                <c:pt idx="267">
                  <c:v>20.420000000000002</c:v>
                </c:pt>
                <c:pt idx="268">
                  <c:v>13.87</c:v>
                </c:pt>
                <c:pt idx="269">
                  <c:v>9.1300000000000008</c:v>
                </c:pt>
                <c:pt idx="270">
                  <c:v>15.96</c:v>
                </c:pt>
                <c:pt idx="271">
                  <c:v>12.69</c:v>
                </c:pt>
                <c:pt idx="272">
                  <c:v>10.64</c:v>
                </c:pt>
                <c:pt idx="273">
                  <c:v>13.31</c:v>
                </c:pt>
                <c:pt idx="274">
                  <c:v>19.04</c:v>
                </c:pt>
              </c:numCache>
            </c:numRef>
          </c:val>
          <c:smooth val="1"/>
          <c:extLst>
            <c:ext xmlns:c16="http://schemas.microsoft.com/office/drawing/2014/chart" uri="{C3380CC4-5D6E-409C-BE32-E72D297353CC}">
              <c16:uniqueId val="{00000000-D280-42C1-B7B7-F6DC0C9517A1}"/>
            </c:ext>
          </c:extLst>
        </c:ser>
        <c:ser>
          <c:idx val="1"/>
          <c:order val="1"/>
          <c:tx>
            <c:strRef>
              <c:f>Tabelle1!$C$1</c:f>
              <c:strCache>
                <c:ptCount val="1"/>
                <c:pt idx="0">
                  <c:v>NEG</c:v>
                </c:pt>
              </c:strCache>
            </c:strRef>
          </c:tx>
          <c:spPr>
            <a:ln w="28575" cap="rnd">
              <a:solidFill>
                <a:schemeClr val="accent2"/>
              </a:solidFill>
              <a:round/>
            </a:ln>
            <a:effectLst/>
          </c:spPr>
          <c:marker>
            <c:symbol val="none"/>
          </c:marker>
          <c:cat>
            <c:numRef>
              <c:f>Tabelle1!$A$2:$A$276</c:f>
              <c:numCache>
                <c:formatCode>m/d/yy\ h:mm</c:formatCode>
                <c:ptCount val="275"/>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numCache>
            </c:numRef>
          </c:cat>
          <c:val>
            <c:numRef>
              <c:f>Tabelle1!$C$2:$C$276</c:f>
              <c:numCache>
                <c:formatCode>General</c:formatCode>
                <c:ptCount val="275"/>
                <c:pt idx="0">
                  <c:v>7.64</c:v>
                </c:pt>
                <c:pt idx="1">
                  <c:v>7.04</c:v>
                </c:pt>
                <c:pt idx="2">
                  <c:v>4.3899999999999997</c:v>
                </c:pt>
                <c:pt idx="3">
                  <c:v>3.12</c:v>
                </c:pt>
                <c:pt idx="4">
                  <c:v>2.25</c:v>
                </c:pt>
                <c:pt idx="5">
                  <c:v>1.85</c:v>
                </c:pt>
                <c:pt idx="6">
                  <c:v>1.69</c:v>
                </c:pt>
                <c:pt idx="7">
                  <c:v>1.6</c:v>
                </c:pt>
                <c:pt idx="8">
                  <c:v>5.44</c:v>
                </c:pt>
                <c:pt idx="9">
                  <c:v>6.25</c:v>
                </c:pt>
                <c:pt idx="10">
                  <c:v>3.69</c:v>
                </c:pt>
                <c:pt idx="11">
                  <c:v>2.88</c:v>
                </c:pt>
                <c:pt idx="12">
                  <c:v>2.3199999999999998</c:v>
                </c:pt>
                <c:pt idx="13">
                  <c:v>2.44</c:v>
                </c:pt>
                <c:pt idx="14">
                  <c:v>2.4500000000000002</c:v>
                </c:pt>
                <c:pt idx="15">
                  <c:v>3.7</c:v>
                </c:pt>
                <c:pt idx="16">
                  <c:v>2.79</c:v>
                </c:pt>
                <c:pt idx="17">
                  <c:v>2.33</c:v>
                </c:pt>
                <c:pt idx="18">
                  <c:v>1.79</c:v>
                </c:pt>
                <c:pt idx="19">
                  <c:v>1.39</c:v>
                </c:pt>
                <c:pt idx="20">
                  <c:v>1.23</c:v>
                </c:pt>
                <c:pt idx="21">
                  <c:v>1.4</c:v>
                </c:pt>
                <c:pt idx="22">
                  <c:v>1.5</c:v>
                </c:pt>
                <c:pt idx="23">
                  <c:v>1.53</c:v>
                </c:pt>
                <c:pt idx="24">
                  <c:v>1.38</c:v>
                </c:pt>
                <c:pt idx="25">
                  <c:v>1.1299999999999999</c:v>
                </c:pt>
                <c:pt idx="26">
                  <c:v>1.1399999999999999</c:v>
                </c:pt>
                <c:pt idx="27">
                  <c:v>1.35</c:v>
                </c:pt>
                <c:pt idx="28">
                  <c:v>1.44</c:v>
                </c:pt>
                <c:pt idx="29">
                  <c:v>1.35</c:v>
                </c:pt>
                <c:pt idx="30">
                  <c:v>1.42</c:v>
                </c:pt>
                <c:pt idx="31">
                  <c:v>1.35</c:v>
                </c:pt>
                <c:pt idx="32">
                  <c:v>1.31</c:v>
                </c:pt>
                <c:pt idx="33">
                  <c:v>2.61</c:v>
                </c:pt>
                <c:pt idx="34">
                  <c:v>1.97</c:v>
                </c:pt>
                <c:pt idx="35">
                  <c:v>1.54</c:v>
                </c:pt>
                <c:pt idx="36">
                  <c:v>1.34</c:v>
                </c:pt>
                <c:pt idx="37">
                  <c:v>1.21</c:v>
                </c:pt>
                <c:pt idx="38">
                  <c:v>1.1499999999999999</c:v>
                </c:pt>
                <c:pt idx="39">
                  <c:v>1.02</c:v>
                </c:pt>
                <c:pt idx="40">
                  <c:v>0.97</c:v>
                </c:pt>
                <c:pt idx="41">
                  <c:v>0.85</c:v>
                </c:pt>
                <c:pt idx="42">
                  <c:v>0.83</c:v>
                </c:pt>
                <c:pt idx="43">
                  <c:v>0.85</c:v>
                </c:pt>
                <c:pt idx="44">
                  <c:v>0.84</c:v>
                </c:pt>
                <c:pt idx="45">
                  <c:v>1.22</c:v>
                </c:pt>
                <c:pt idx="46">
                  <c:v>3.1</c:v>
                </c:pt>
                <c:pt idx="47">
                  <c:v>1.89</c:v>
                </c:pt>
                <c:pt idx="48">
                  <c:v>1.41</c:v>
                </c:pt>
                <c:pt idx="49">
                  <c:v>1.45</c:v>
                </c:pt>
                <c:pt idx="50">
                  <c:v>1.58</c:v>
                </c:pt>
                <c:pt idx="51">
                  <c:v>5.05</c:v>
                </c:pt>
                <c:pt idx="52">
                  <c:v>6.61</c:v>
                </c:pt>
                <c:pt idx="53">
                  <c:v>5.65</c:v>
                </c:pt>
                <c:pt idx="54">
                  <c:v>3.13</c:v>
                </c:pt>
                <c:pt idx="55">
                  <c:v>4.5199999999999996</c:v>
                </c:pt>
                <c:pt idx="56">
                  <c:v>5.79</c:v>
                </c:pt>
                <c:pt idx="57">
                  <c:v>7.89</c:v>
                </c:pt>
                <c:pt idx="58">
                  <c:v>9.3000000000000007</c:v>
                </c:pt>
                <c:pt idx="59">
                  <c:v>9.8800000000000008</c:v>
                </c:pt>
                <c:pt idx="60">
                  <c:v>6.5</c:v>
                </c:pt>
                <c:pt idx="61">
                  <c:v>7.09</c:v>
                </c:pt>
                <c:pt idx="62">
                  <c:v>6.59</c:v>
                </c:pt>
                <c:pt idx="63">
                  <c:v>8.32</c:v>
                </c:pt>
                <c:pt idx="64">
                  <c:v>8.9700000000000006</c:v>
                </c:pt>
                <c:pt idx="65">
                  <c:v>11.56</c:v>
                </c:pt>
                <c:pt idx="66">
                  <c:v>13.56</c:v>
                </c:pt>
                <c:pt idx="67">
                  <c:v>9.7899999999999991</c:v>
                </c:pt>
                <c:pt idx="68">
                  <c:v>8.16</c:v>
                </c:pt>
                <c:pt idx="69">
                  <c:v>11.38</c:v>
                </c:pt>
                <c:pt idx="70">
                  <c:v>13.07</c:v>
                </c:pt>
                <c:pt idx="71">
                  <c:v>16.559999999999999</c:v>
                </c:pt>
                <c:pt idx="72">
                  <c:v>9.89</c:v>
                </c:pt>
                <c:pt idx="73">
                  <c:v>10.39</c:v>
                </c:pt>
                <c:pt idx="74">
                  <c:v>13.72</c:v>
                </c:pt>
                <c:pt idx="75">
                  <c:v>9.5</c:v>
                </c:pt>
                <c:pt idx="76">
                  <c:v>13.27</c:v>
                </c:pt>
                <c:pt idx="77">
                  <c:v>12.68</c:v>
                </c:pt>
                <c:pt idx="78">
                  <c:v>9.93</c:v>
                </c:pt>
                <c:pt idx="79">
                  <c:v>10.93</c:v>
                </c:pt>
                <c:pt idx="80">
                  <c:v>17.010000000000002</c:v>
                </c:pt>
                <c:pt idx="81">
                  <c:v>11.56</c:v>
                </c:pt>
                <c:pt idx="82">
                  <c:v>15.53</c:v>
                </c:pt>
                <c:pt idx="83">
                  <c:v>19.79</c:v>
                </c:pt>
                <c:pt idx="84">
                  <c:v>16.37</c:v>
                </c:pt>
                <c:pt idx="85">
                  <c:v>11.3</c:v>
                </c:pt>
                <c:pt idx="86">
                  <c:v>10.95</c:v>
                </c:pt>
                <c:pt idx="87">
                  <c:v>14.35</c:v>
                </c:pt>
                <c:pt idx="88">
                  <c:v>15.46</c:v>
                </c:pt>
                <c:pt idx="89">
                  <c:v>11.91</c:v>
                </c:pt>
                <c:pt idx="90">
                  <c:v>8.77</c:v>
                </c:pt>
                <c:pt idx="91">
                  <c:v>9.4700000000000006</c:v>
                </c:pt>
                <c:pt idx="92">
                  <c:v>13.03</c:v>
                </c:pt>
                <c:pt idx="93">
                  <c:v>17.22</c:v>
                </c:pt>
                <c:pt idx="94">
                  <c:v>23.93</c:v>
                </c:pt>
                <c:pt idx="95">
                  <c:v>24.27</c:v>
                </c:pt>
                <c:pt idx="96">
                  <c:v>17.89</c:v>
                </c:pt>
                <c:pt idx="97">
                  <c:v>18.149999999999999</c:v>
                </c:pt>
                <c:pt idx="98">
                  <c:v>19.79</c:v>
                </c:pt>
                <c:pt idx="99">
                  <c:v>13.58</c:v>
                </c:pt>
                <c:pt idx="100">
                  <c:v>20.84</c:v>
                </c:pt>
                <c:pt idx="101">
                  <c:v>15.58</c:v>
                </c:pt>
                <c:pt idx="102">
                  <c:v>11.58</c:v>
                </c:pt>
                <c:pt idx="103">
                  <c:v>8.98</c:v>
                </c:pt>
                <c:pt idx="104">
                  <c:v>9.6300000000000008</c:v>
                </c:pt>
                <c:pt idx="105">
                  <c:v>9.2200000000000006</c:v>
                </c:pt>
                <c:pt idx="106">
                  <c:v>8.92</c:v>
                </c:pt>
                <c:pt idx="107">
                  <c:v>13.15</c:v>
                </c:pt>
                <c:pt idx="108">
                  <c:v>16.68</c:v>
                </c:pt>
                <c:pt idx="109">
                  <c:v>12.58</c:v>
                </c:pt>
                <c:pt idx="110">
                  <c:v>16.53</c:v>
                </c:pt>
                <c:pt idx="111">
                  <c:v>23.78</c:v>
                </c:pt>
                <c:pt idx="112">
                  <c:v>29.89</c:v>
                </c:pt>
                <c:pt idx="113">
                  <c:v>52.38</c:v>
                </c:pt>
                <c:pt idx="114">
                  <c:v>43.8</c:v>
                </c:pt>
                <c:pt idx="115">
                  <c:v>37.950000000000003</c:v>
                </c:pt>
                <c:pt idx="116">
                  <c:v>26.75</c:v>
                </c:pt>
                <c:pt idx="117">
                  <c:v>27.74</c:v>
                </c:pt>
                <c:pt idx="118">
                  <c:v>30.34</c:v>
                </c:pt>
                <c:pt idx="119">
                  <c:v>31.56</c:v>
                </c:pt>
                <c:pt idx="120">
                  <c:v>40.89</c:v>
                </c:pt>
                <c:pt idx="121">
                  <c:v>40.53</c:v>
                </c:pt>
                <c:pt idx="122">
                  <c:v>35.840000000000003</c:v>
                </c:pt>
                <c:pt idx="123">
                  <c:v>22.06</c:v>
                </c:pt>
                <c:pt idx="124">
                  <c:v>15.9</c:v>
                </c:pt>
                <c:pt idx="125">
                  <c:v>18.690000000000001</c:v>
                </c:pt>
                <c:pt idx="126">
                  <c:v>15.02</c:v>
                </c:pt>
                <c:pt idx="127">
                  <c:v>16.760000000000002</c:v>
                </c:pt>
                <c:pt idx="128">
                  <c:v>24.08</c:v>
                </c:pt>
                <c:pt idx="129">
                  <c:v>27.87</c:v>
                </c:pt>
                <c:pt idx="130">
                  <c:v>17.36</c:v>
                </c:pt>
                <c:pt idx="131">
                  <c:v>20.21</c:v>
                </c:pt>
                <c:pt idx="132">
                  <c:v>16.89</c:v>
                </c:pt>
                <c:pt idx="133">
                  <c:v>20.54</c:v>
                </c:pt>
                <c:pt idx="134">
                  <c:v>17.22</c:v>
                </c:pt>
                <c:pt idx="135">
                  <c:v>22.24</c:v>
                </c:pt>
                <c:pt idx="136">
                  <c:v>22.61</c:v>
                </c:pt>
                <c:pt idx="137">
                  <c:v>13.81</c:v>
                </c:pt>
                <c:pt idx="138">
                  <c:v>11.35</c:v>
                </c:pt>
                <c:pt idx="139">
                  <c:v>13.03</c:v>
                </c:pt>
                <c:pt idx="140">
                  <c:v>13.42</c:v>
                </c:pt>
                <c:pt idx="141">
                  <c:v>14.34</c:v>
                </c:pt>
                <c:pt idx="142">
                  <c:v>24.42</c:v>
                </c:pt>
                <c:pt idx="143">
                  <c:v>35.67</c:v>
                </c:pt>
                <c:pt idx="144">
                  <c:v>39.909999999999997</c:v>
                </c:pt>
                <c:pt idx="145">
                  <c:v>26.98</c:v>
                </c:pt>
                <c:pt idx="146">
                  <c:v>26.43</c:v>
                </c:pt>
                <c:pt idx="147">
                  <c:v>24.04</c:v>
                </c:pt>
                <c:pt idx="148">
                  <c:v>23.3</c:v>
                </c:pt>
                <c:pt idx="149">
                  <c:v>25.29</c:v>
                </c:pt>
                <c:pt idx="150">
                  <c:v>23.43</c:v>
                </c:pt>
                <c:pt idx="151">
                  <c:v>15.76</c:v>
                </c:pt>
                <c:pt idx="152">
                  <c:v>13.01</c:v>
                </c:pt>
                <c:pt idx="153">
                  <c:v>12.73</c:v>
                </c:pt>
                <c:pt idx="154">
                  <c:v>18.54</c:v>
                </c:pt>
                <c:pt idx="155">
                  <c:v>15.55</c:v>
                </c:pt>
                <c:pt idx="156">
                  <c:v>16.62</c:v>
                </c:pt>
                <c:pt idx="157">
                  <c:v>25.05</c:v>
                </c:pt>
                <c:pt idx="158">
                  <c:v>15.89</c:v>
                </c:pt>
                <c:pt idx="159">
                  <c:v>17.98</c:v>
                </c:pt>
                <c:pt idx="160">
                  <c:v>14.36</c:v>
                </c:pt>
                <c:pt idx="161">
                  <c:v>13.7</c:v>
                </c:pt>
                <c:pt idx="162">
                  <c:v>11.41</c:v>
                </c:pt>
                <c:pt idx="163">
                  <c:v>27.26</c:v>
                </c:pt>
                <c:pt idx="164">
                  <c:v>27.22</c:v>
                </c:pt>
                <c:pt idx="165">
                  <c:v>21.19</c:v>
                </c:pt>
                <c:pt idx="166">
                  <c:v>16.32</c:v>
                </c:pt>
                <c:pt idx="167">
                  <c:v>15.5</c:v>
                </c:pt>
                <c:pt idx="168">
                  <c:v>16.059999999999999</c:v>
                </c:pt>
                <c:pt idx="169">
                  <c:v>15.74</c:v>
                </c:pt>
                <c:pt idx="170">
                  <c:v>19.36</c:v>
                </c:pt>
                <c:pt idx="171">
                  <c:v>22.23</c:v>
                </c:pt>
                <c:pt idx="172">
                  <c:v>19.239999999999998</c:v>
                </c:pt>
                <c:pt idx="173">
                  <c:v>17.579999999999998</c:v>
                </c:pt>
                <c:pt idx="174">
                  <c:v>17.350000000000001</c:v>
                </c:pt>
                <c:pt idx="175">
                  <c:v>21</c:v>
                </c:pt>
                <c:pt idx="176">
                  <c:v>19.78</c:v>
                </c:pt>
                <c:pt idx="177">
                  <c:v>22.35</c:v>
                </c:pt>
                <c:pt idx="178">
                  <c:v>25.48</c:v>
                </c:pt>
                <c:pt idx="179">
                  <c:v>16.97</c:v>
                </c:pt>
                <c:pt idx="180">
                  <c:v>13.6</c:v>
                </c:pt>
                <c:pt idx="181">
                  <c:v>11.89</c:v>
                </c:pt>
                <c:pt idx="182">
                  <c:v>18.57</c:v>
                </c:pt>
                <c:pt idx="183">
                  <c:v>20.25</c:v>
                </c:pt>
                <c:pt idx="184">
                  <c:v>20.85</c:v>
                </c:pt>
                <c:pt idx="185">
                  <c:v>20.43</c:v>
                </c:pt>
                <c:pt idx="186">
                  <c:v>15.63</c:v>
                </c:pt>
                <c:pt idx="187">
                  <c:v>18.38</c:v>
                </c:pt>
                <c:pt idx="188">
                  <c:v>16.8</c:v>
                </c:pt>
                <c:pt idx="189">
                  <c:v>16.98</c:v>
                </c:pt>
                <c:pt idx="190">
                  <c:v>18.09</c:v>
                </c:pt>
                <c:pt idx="191">
                  <c:v>20.89</c:v>
                </c:pt>
                <c:pt idx="192">
                  <c:v>22.79</c:v>
                </c:pt>
                <c:pt idx="193">
                  <c:v>17.41</c:v>
                </c:pt>
                <c:pt idx="194">
                  <c:v>15.94</c:v>
                </c:pt>
                <c:pt idx="195">
                  <c:v>15.3</c:v>
                </c:pt>
                <c:pt idx="196">
                  <c:v>13.87</c:v>
                </c:pt>
                <c:pt idx="197">
                  <c:v>11.14</c:v>
                </c:pt>
                <c:pt idx="198">
                  <c:v>19.309999999999999</c:v>
                </c:pt>
                <c:pt idx="199">
                  <c:v>20.190000000000001</c:v>
                </c:pt>
                <c:pt idx="200">
                  <c:v>16.37</c:v>
                </c:pt>
                <c:pt idx="201">
                  <c:v>15.86</c:v>
                </c:pt>
                <c:pt idx="202">
                  <c:v>18.53</c:v>
                </c:pt>
                <c:pt idx="203">
                  <c:v>18.579999999999998</c:v>
                </c:pt>
                <c:pt idx="204">
                  <c:v>18.399999999999999</c:v>
                </c:pt>
                <c:pt idx="205">
                  <c:v>23.12</c:v>
                </c:pt>
                <c:pt idx="206">
                  <c:v>21.77</c:v>
                </c:pt>
                <c:pt idx="207">
                  <c:v>19.829999999999998</c:v>
                </c:pt>
                <c:pt idx="208">
                  <c:v>19.510000000000002</c:v>
                </c:pt>
                <c:pt idx="209">
                  <c:v>20.149999999999999</c:v>
                </c:pt>
                <c:pt idx="210">
                  <c:v>20.86</c:v>
                </c:pt>
                <c:pt idx="211">
                  <c:v>15.76</c:v>
                </c:pt>
                <c:pt idx="212">
                  <c:v>19.350000000000001</c:v>
                </c:pt>
                <c:pt idx="213">
                  <c:v>21.85</c:v>
                </c:pt>
                <c:pt idx="214">
                  <c:v>17.75</c:v>
                </c:pt>
                <c:pt idx="215">
                  <c:v>14.47</c:v>
                </c:pt>
                <c:pt idx="216">
                  <c:v>18.97</c:v>
                </c:pt>
                <c:pt idx="217">
                  <c:v>22.25</c:v>
                </c:pt>
                <c:pt idx="218">
                  <c:v>18.93</c:v>
                </c:pt>
                <c:pt idx="219">
                  <c:v>22.78</c:v>
                </c:pt>
                <c:pt idx="220">
                  <c:v>26.2</c:v>
                </c:pt>
                <c:pt idx="221">
                  <c:v>22.92</c:v>
                </c:pt>
                <c:pt idx="222">
                  <c:v>22.48</c:v>
                </c:pt>
                <c:pt idx="223">
                  <c:v>20.79</c:v>
                </c:pt>
                <c:pt idx="224">
                  <c:v>21.08</c:v>
                </c:pt>
                <c:pt idx="225">
                  <c:v>21.5</c:v>
                </c:pt>
                <c:pt idx="226">
                  <c:v>25.32</c:v>
                </c:pt>
                <c:pt idx="227">
                  <c:v>25.79</c:v>
                </c:pt>
                <c:pt idx="228">
                  <c:v>16.5</c:v>
                </c:pt>
                <c:pt idx="229">
                  <c:v>12.56</c:v>
                </c:pt>
                <c:pt idx="230">
                  <c:v>12.28</c:v>
                </c:pt>
                <c:pt idx="231">
                  <c:v>13.45</c:v>
                </c:pt>
                <c:pt idx="232">
                  <c:v>10.69</c:v>
                </c:pt>
                <c:pt idx="233">
                  <c:v>18.5</c:v>
                </c:pt>
                <c:pt idx="234">
                  <c:v>21.83</c:v>
                </c:pt>
                <c:pt idx="235">
                  <c:v>15.85</c:v>
                </c:pt>
                <c:pt idx="236">
                  <c:v>15.01</c:v>
                </c:pt>
                <c:pt idx="237">
                  <c:v>15.58</c:v>
                </c:pt>
                <c:pt idx="238">
                  <c:v>17.34</c:v>
                </c:pt>
                <c:pt idx="239">
                  <c:v>12.43</c:v>
                </c:pt>
                <c:pt idx="240">
                  <c:v>20.329999999999998</c:v>
                </c:pt>
                <c:pt idx="241">
                  <c:v>21.58</c:v>
                </c:pt>
                <c:pt idx="242">
                  <c:v>18.55</c:v>
                </c:pt>
                <c:pt idx="243">
                  <c:v>16.440000000000001</c:v>
                </c:pt>
                <c:pt idx="244">
                  <c:v>13.93</c:v>
                </c:pt>
                <c:pt idx="245">
                  <c:v>15.48</c:v>
                </c:pt>
                <c:pt idx="246">
                  <c:v>16.399999999999999</c:v>
                </c:pt>
                <c:pt idx="247">
                  <c:v>20.58</c:v>
                </c:pt>
                <c:pt idx="248">
                  <c:v>20.34</c:v>
                </c:pt>
                <c:pt idx="249">
                  <c:v>15.76</c:v>
                </c:pt>
                <c:pt idx="250">
                  <c:v>15.4</c:v>
                </c:pt>
                <c:pt idx="251">
                  <c:v>15.26</c:v>
                </c:pt>
                <c:pt idx="252">
                  <c:v>14.21</c:v>
                </c:pt>
                <c:pt idx="253">
                  <c:v>12.2</c:v>
                </c:pt>
                <c:pt idx="254">
                  <c:v>16.61</c:v>
                </c:pt>
                <c:pt idx="255">
                  <c:v>16.420000000000002</c:v>
                </c:pt>
                <c:pt idx="256">
                  <c:v>12.27</c:v>
                </c:pt>
                <c:pt idx="257">
                  <c:v>14.16</c:v>
                </c:pt>
                <c:pt idx="258">
                  <c:v>12.76</c:v>
                </c:pt>
                <c:pt idx="259">
                  <c:v>16.22</c:v>
                </c:pt>
                <c:pt idx="260">
                  <c:v>18.510000000000002</c:v>
                </c:pt>
                <c:pt idx="261">
                  <c:v>21.85</c:v>
                </c:pt>
                <c:pt idx="262">
                  <c:v>19.37</c:v>
                </c:pt>
                <c:pt idx="263">
                  <c:v>17.649999999999999</c:v>
                </c:pt>
                <c:pt idx="264">
                  <c:v>14.15</c:v>
                </c:pt>
                <c:pt idx="265">
                  <c:v>13.04</c:v>
                </c:pt>
                <c:pt idx="266">
                  <c:v>15.46</c:v>
                </c:pt>
                <c:pt idx="267">
                  <c:v>14.21</c:v>
                </c:pt>
                <c:pt idx="268">
                  <c:v>16.059999999999999</c:v>
                </c:pt>
                <c:pt idx="269">
                  <c:v>20.09</c:v>
                </c:pt>
                <c:pt idx="270">
                  <c:v>13.36</c:v>
                </c:pt>
                <c:pt idx="271">
                  <c:v>12.58</c:v>
                </c:pt>
                <c:pt idx="272">
                  <c:v>13.06</c:v>
                </c:pt>
                <c:pt idx="273">
                  <c:v>10.15</c:v>
                </c:pt>
                <c:pt idx="274">
                  <c:v>8.4</c:v>
                </c:pt>
              </c:numCache>
            </c:numRef>
          </c:val>
          <c:smooth val="1"/>
          <c:extLst>
            <c:ext xmlns:c16="http://schemas.microsoft.com/office/drawing/2014/chart" uri="{C3380CC4-5D6E-409C-BE32-E72D297353CC}">
              <c16:uniqueId val="{00000001-D280-42C1-B7B7-F6DC0C9517A1}"/>
            </c:ext>
          </c:extLst>
        </c:ser>
        <c:dLbls>
          <c:showLegendKey val="0"/>
          <c:showVal val="0"/>
          <c:showCatName val="0"/>
          <c:showSerName val="0"/>
          <c:showPercent val="0"/>
          <c:showBubbleSize val="0"/>
        </c:dLbls>
        <c:smooth val="0"/>
        <c:axId val="1654113712"/>
        <c:axId val="1654134352"/>
      </c:lineChart>
      <c:dateAx>
        <c:axId val="1654113712"/>
        <c:scaling>
          <c:orientation val="minMax"/>
        </c:scaling>
        <c:delete val="0"/>
        <c:axPos val="b"/>
        <c:numFmt formatCode="[$-407]mmm/\ 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654134352"/>
        <c:crosses val="autoZero"/>
        <c:auto val="0"/>
        <c:lblOffset val="100"/>
        <c:baseTimeUnit val="days"/>
        <c:majorUnit val="1"/>
        <c:majorTimeUnit val="months"/>
      </c:dateAx>
      <c:valAx>
        <c:axId val="165413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err="1"/>
                  <a:t>DuLp</a:t>
                </a:r>
                <a:r>
                  <a:rPr lang="de-DE"/>
                  <a:t> [€/MWh]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65411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err="1"/>
              <a:t>Erlöspotenziale</a:t>
            </a:r>
            <a:r>
              <a:rPr lang="en-US"/>
              <a:t> je Markt in €/MW</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August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Cross-Market Opt</c:v>
                </c:pt>
                <c:pt idx="1">
                  <c:v>SRL</c:v>
                </c:pt>
                <c:pt idx="2">
                  <c:v>PRL</c:v>
                </c:pt>
                <c:pt idx="3">
                  <c:v>IDC (ID1)</c:v>
                </c:pt>
                <c:pt idx="4">
                  <c:v>IDC (VWAP)</c:v>
                </c:pt>
                <c:pt idx="5">
                  <c:v>DA-Auktion</c:v>
                </c:pt>
              </c:strCache>
            </c:strRef>
          </c:cat>
          <c:val>
            <c:numRef>
              <c:f>Tabelle1!$B$2:$B$7</c:f>
              <c:numCache>
                <c:formatCode>_-* #,##0\ "€"_-;\-* #,##0\ "€"_-;_-* "-"??\ "€"_-;_-@_-</c:formatCode>
                <c:ptCount val="6"/>
                <c:pt idx="1">
                  <c:v>9761</c:v>
                </c:pt>
                <c:pt idx="2">
                  <c:v>12537</c:v>
                </c:pt>
                <c:pt idx="3" formatCode="#,##0\ &quot;€&quot;">
                  <c:v>14113</c:v>
                </c:pt>
                <c:pt idx="4" formatCode="#,##0\ &quot;€&quot;">
                  <c:v>12738</c:v>
                </c:pt>
                <c:pt idx="5" formatCode="#,##0\ &quot;€&quot;">
                  <c:v>12830</c:v>
                </c:pt>
              </c:numCache>
            </c:numRef>
          </c:val>
          <c:extLst>
            <c:ext xmlns:c16="http://schemas.microsoft.com/office/drawing/2014/chart" uri="{C3380CC4-5D6E-409C-BE32-E72D297353CC}">
              <c16:uniqueId val="{00000000-D38A-4D36-81B6-4C324A304957}"/>
            </c:ext>
          </c:extLst>
        </c:ser>
        <c:ser>
          <c:idx val="1"/>
          <c:order val="1"/>
          <c:tx>
            <c:strRef>
              <c:f>Tabelle1!$C$1</c:f>
              <c:strCache>
                <c:ptCount val="1"/>
                <c:pt idx="0">
                  <c:v>September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Cross-Market Opt</c:v>
                </c:pt>
                <c:pt idx="1">
                  <c:v>SRL</c:v>
                </c:pt>
                <c:pt idx="2">
                  <c:v>PRL</c:v>
                </c:pt>
                <c:pt idx="3">
                  <c:v>IDC (ID1)</c:v>
                </c:pt>
                <c:pt idx="4">
                  <c:v>IDC (VWAP)</c:v>
                </c:pt>
                <c:pt idx="5">
                  <c:v>DA-Auktion</c:v>
                </c:pt>
              </c:strCache>
            </c:strRef>
          </c:cat>
          <c:val>
            <c:numRef>
              <c:f>Tabelle1!$C$2:$C$7</c:f>
              <c:numCache>
                <c:formatCode>_-* #,##0\ "€"_-;\-* #,##0\ "€"_-;_-* "-"??\ "€"_-;_-@_-</c:formatCode>
                <c:ptCount val="6"/>
                <c:pt idx="1">
                  <c:v>10002</c:v>
                </c:pt>
                <c:pt idx="2">
                  <c:v>12712</c:v>
                </c:pt>
                <c:pt idx="3" formatCode="#,##0\ &quot;€&quot;">
                  <c:v>19190</c:v>
                </c:pt>
                <c:pt idx="4" formatCode="#,##0\ &quot;€&quot;">
                  <c:v>17401</c:v>
                </c:pt>
                <c:pt idx="5" formatCode="#,##0\ &quot;€&quot;">
                  <c:v>16746</c:v>
                </c:pt>
              </c:numCache>
            </c:numRef>
          </c:val>
          <c:extLst>
            <c:ext xmlns:c16="http://schemas.microsoft.com/office/drawing/2014/chart" uri="{C3380CC4-5D6E-409C-BE32-E72D297353CC}">
              <c16:uniqueId val="{00000002-4C0F-B94B-B5AD-228647E9E9BA}"/>
            </c:ext>
          </c:extLst>
        </c:ser>
        <c:dLbls>
          <c:showLegendKey val="0"/>
          <c:showVal val="1"/>
          <c:showCatName val="0"/>
          <c:showSerName val="0"/>
          <c:showPercent val="0"/>
          <c:showBubbleSize val="0"/>
        </c:dLbls>
        <c:gapWidth val="182"/>
        <c:axId val="1429758592"/>
        <c:axId val="1429759552"/>
      </c:barChart>
      <c:catAx>
        <c:axId val="1429758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429759552"/>
        <c:crosses val="autoZero"/>
        <c:auto val="1"/>
        <c:lblAlgn val="ctr"/>
        <c:lblOffset val="100"/>
        <c:noMultiLvlLbl val="0"/>
      </c:catAx>
      <c:valAx>
        <c:axId val="1429759552"/>
        <c:scaling>
          <c:orientation val="minMax"/>
        </c:scaling>
        <c:delete val="0"/>
        <c:axPos val="b"/>
        <c:majorGridlines>
          <c:spPr>
            <a:ln w="9525" cap="flat" cmpd="sng" algn="ctr">
              <a:solidFill>
                <a:schemeClr val="tx1">
                  <a:lumMod val="15000"/>
                  <a:lumOff val="85000"/>
                </a:schemeClr>
              </a:solidFill>
              <a:round/>
            </a:ln>
            <a:effectLst/>
          </c:spPr>
        </c:majorGridlines>
        <c:numFmt formatCode="#,##0\ &quot;€&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429758592"/>
        <c:crosses val="autoZero"/>
        <c:crossBetween val="between"/>
        <c:majorUnit val="4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err="1"/>
              <a:t>Erlöspotenziale</a:t>
            </a:r>
            <a:r>
              <a:rPr lang="en-US"/>
              <a:t> je Markt in €/MW</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bar"/>
        <c:grouping val="clustered"/>
        <c:varyColors val="0"/>
        <c:ser>
          <c:idx val="0"/>
          <c:order val="0"/>
          <c:tx>
            <c:strRef>
              <c:f>Tabelle1!$B$1</c:f>
              <c:strCache>
                <c:ptCount val="1"/>
                <c:pt idx="0">
                  <c:v>August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Cross-Market Opt</c:v>
                </c:pt>
                <c:pt idx="1">
                  <c:v>SRL</c:v>
                </c:pt>
                <c:pt idx="2">
                  <c:v>PRL</c:v>
                </c:pt>
                <c:pt idx="3">
                  <c:v>IDC (ID1)</c:v>
                </c:pt>
                <c:pt idx="4">
                  <c:v>IDC (VWAP)</c:v>
                </c:pt>
                <c:pt idx="5">
                  <c:v>DA-Auktion</c:v>
                </c:pt>
              </c:strCache>
            </c:strRef>
          </c:cat>
          <c:val>
            <c:numRef>
              <c:f>Tabelle1!$B$2:$B$7</c:f>
              <c:numCache>
                <c:formatCode>_-* #,##0\ "€"_-;\-* #,##0\ "€"_-;_-* "-"??\ "€"_-;_-@_-</c:formatCode>
                <c:ptCount val="6"/>
                <c:pt idx="0" formatCode="#,##0\ &quot;€&quot;">
                  <c:v>18910</c:v>
                </c:pt>
                <c:pt idx="1">
                  <c:v>9761</c:v>
                </c:pt>
                <c:pt idx="2">
                  <c:v>12537</c:v>
                </c:pt>
                <c:pt idx="3" formatCode="#,##0\ &quot;€&quot;">
                  <c:v>14113</c:v>
                </c:pt>
                <c:pt idx="4" formatCode="#,##0\ &quot;€&quot;">
                  <c:v>12738</c:v>
                </c:pt>
                <c:pt idx="5" formatCode="#,##0\ &quot;€&quot;">
                  <c:v>12830</c:v>
                </c:pt>
              </c:numCache>
            </c:numRef>
          </c:val>
          <c:extLst>
            <c:ext xmlns:c16="http://schemas.microsoft.com/office/drawing/2014/chart" uri="{C3380CC4-5D6E-409C-BE32-E72D297353CC}">
              <c16:uniqueId val="{00000000-D38A-4D36-81B6-4C324A304957}"/>
            </c:ext>
          </c:extLst>
        </c:ser>
        <c:ser>
          <c:idx val="1"/>
          <c:order val="1"/>
          <c:tx>
            <c:strRef>
              <c:f>Tabelle1!$C$1</c:f>
              <c:strCache>
                <c:ptCount val="1"/>
                <c:pt idx="0">
                  <c:v>September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Cross-Market Opt</c:v>
                </c:pt>
                <c:pt idx="1">
                  <c:v>SRL</c:v>
                </c:pt>
                <c:pt idx="2">
                  <c:v>PRL</c:v>
                </c:pt>
                <c:pt idx="3">
                  <c:v>IDC (ID1)</c:v>
                </c:pt>
                <c:pt idx="4">
                  <c:v>IDC (VWAP)</c:v>
                </c:pt>
                <c:pt idx="5">
                  <c:v>DA-Auktion</c:v>
                </c:pt>
              </c:strCache>
            </c:strRef>
          </c:cat>
          <c:val>
            <c:numRef>
              <c:f>Tabelle1!$C$2:$C$7</c:f>
              <c:numCache>
                <c:formatCode>_-* #,##0\ "€"_-;\-* #,##0\ "€"_-;_-* "-"??\ "€"_-;_-@_-</c:formatCode>
                <c:ptCount val="6"/>
                <c:pt idx="0" formatCode="#,##0\ &quot;€&quot;">
                  <c:v>24354</c:v>
                </c:pt>
                <c:pt idx="1">
                  <c:v>10002</c:v>
                </c:pt>
                <c:pt idx="2">
                  <c:v>12712</c:v>
                </c:pt>
                <c:pt idx="3" formatCode="#,##0\ &quot;€&quot;">
                  <c:v>19190</c:v>
                </c:pt>
                <c:pt idx="4" formatCode="#,##0\ &quot;€&quot;">
                  <c:v>17401</c:v>
                </c:pt>
                <c:pt idx="5" formatCode="#,##0\ &quot;€&quot;">
                  <c:v>16746</c:v>
                </c:pt>
              </c:numCache>
            </c:numRef>
          </c:val>
          <c:extLst>
            <c:ext xmlns:c16="http://schemas.microsoft.com/office/drawing/2014/chart" uri="{C3380CC4-5D6E-409C-BE32-E72D297353CC}">
              <c16:uniqueId val="{00000002-4C0F-B94B-B5AD-228647E9E9BA}"/>
            </c:ext>
          </c:extLst>
        </c:ser>
        <c:dLbls>
          <c:showLegendKey val="0"/>
          <c:showVal val="1"/>
          <c:showCatName val="0"/>
          <c:showSerName val="0"/>
          <c:showPercent val="0"/>
          <c:showBubbleSize val="0"/>
        </c:dLbls>
        <c:gapWidth val="182"/>
        <c:axId val="1429758592"/>
        <c:axId val="1429759552"/>
      </c:barChart>
      <c:catAx>
        <c:axId val="1429758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429759552"/>
        <c:crosses val="autoZero"/>
        <c:auto val="1"/>
        <c:lblAlgn val="ctr"/>
        <c:lblOffset val="100"/>
        <c:noMultiLvlLbl val="0"/>
      </c:catAx>
      <c:valAx>
        <c:axId val="1429759552"/>
        <c:scaling>
          <c:orientation val="minMax"/>
        </c:scaling>
        <c:delete val="0"/>
        <c:axPos val="b"/>
        <c:majorGridlines>
          <c:spPr>
            <a:ln w="9525" cap="flat" cmpd="sng" algn="ctr">
              <a:solidFill>
                <a:schemeClr val="tx1">
                  <a:lumMod val="15000"/>
                  <a:lumOff val="85000"/>
                </a:schemeClr>
              </a:solidFill>
              <a:round/>
            </a:ln>
            <a:effectLst/>
          </c:spPr>
        </c:majorGridlines>
        <c:numFmt formatCode="#,##0\ &quot;€&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429758592"/>
        <c:crosses val="autoZero"/>
        <c:crossBetween val="between"/>
        <c:majorUnit val="4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0.19882</cdr:x>
      <cdr:y>0.21271</cdr:y>
    </cdr:from>
    <cdr:to>
      <cdr:x>0.78218</cdr:x>
      <cdr:y>0.77916</cdr:y>
    </cdr:to>
    <cdr:sp macro="" textlink="">
      <cdr:nvSpPr>
        <cdr:cNvPr id="2" name="Kreis 1">
          <a:extLst xmlns:a="http://schemas.openxmlformats.org/drawingml/2006/main">
            <a:ext uri="{FF2B5EF4-FFF2-40B4-BE49-F238E27FC236}">
              <a16:creationId xmlns:a16="http://schemas.microsoft.com/office/drawing/2014/main" id="{AE0AC2CC-D5A1-FD60-D5EC-AE082EF49133}"/>
            </a:ext>
          </a:extLst>
        </cdr:cNvPr>
        <cdr:cNvSpPr/>
      </cdr:nvSpPr>
      <cdr:spPr>
        <a:xfrm xmlns:a="http://schemas.openxmlformats.org/drawingml/2006/main" rot="12949781">
          <a:off x="736086" y="827388"/>
          <a:ext cx="2159765" cy="2203383"/>
        </a:xfrm>
        <a:prstGeom xmlns:a="http://schemas.openxmlformats.org/drawingml/2006/main" prst="pie">
          <a:avLst>
            <a:gd name="adj1" fmla="val 1606108"/>
            <a:gd name="adj2" fmla="val 15397351"/>
          </a:avLst>
        </a:prstGeom>
        <a:solidFill xmlns:a="http://schemas.openxmlformats.org/drawingml/2006/main">
          <a:srgbClr val="7BE595">
            <a:alpha val="82805"/>
          </a:srgb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de-DE" dirty="0">
            <a:solidFill>
              <a:schemeClr val="tx1"/>
            </a:solidFill>
          </a:endParaRPr>
        </a:p>
      </cdr:txBody>
    </cdr:sp>
  </cdr:relSizeAnchor>
  <cdr:relSizeAnchor xmlns:cdr="http://schemas.openxmlformats.org/drawingml/2006/chartDrawing">
    <cdr:from>
      <cdr:x>0.48145</cdr:x>
      <cdr:y>0.45976</cdr:y>
    </cdr:from>
    <cdr:to>
      <cdr:x>0.78339</cdr:x>
      <cdr:y>0.61278</cdr:y>
    </cdr:to>
    <cdr:sp macro="" textlink="">
      <cdr:nvSpPr>
        <cdr:cNvPr id="3" name="Textfeld 2">
          <a:extLst xmlns:a="http://schemas.openxmlformats.org/drawingml/2006/main">
            <a:ext uri="{FF2B5EF4-FFF2-40B4-BE49-F238E27FC236}">
              <a16:creationId xmlns:a16="http://schemas.microsoft.com/office/drawing/2014/main" id="{0F60D1A8-345D-21BE-733C-5E205973FDBC}"/>
            </a:ext>
          </a:extLst>
        </cdr:cNvPr>
        <cdr:cNvSpPr txBox="1"/>
      </cdr:nvSpPr>
      <cdr:spPr>
        <a:xfrm xmlns:a="http://schemas.openxmlformats.org/drawingml/2006/main">
          <a:off x="1782454" y="1788401"/>
          <a:ext cx="1117860" cy="5952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DE" sz="1600" kern="1200" dirty="0">
              <a:solidFill>
                <a:schemeClr val="bg1"/>
              </a:solidFill>
              <a:latin typeface="+mj-lt"/>
            </a:rPr>
            <a:t>64,3 % </a:t>
          </a:r>
        </a:p>
        <a:p xmlns:a="http://schemas.openxmlformats.org/drawingml/2006/main">
          <a:r>
            <a:rPr lang="de-DE" sz="1600" kern="1200" dirty="0">
              <a:solidFill>
                <a:schemeClr val="bg1"/>
              </a:solidFill>
              <a:latin typeface="+mj-lt"/>
            </a:rPr>
            <a:t>Grünstrom</a:t>
          </a:r>
        </a:p>
      </cdr:txBody>
    </cdr:sp>
  </cdr:relSizeAnchor>
</c:userShapes>
</file>

<file path=ppt/drawings/drawing2.xml><?xml version="1.0" encoding="utf-8"?>
<c:userShapes xmlns:c="http://schemas.openxmlformats.org/drawingml/2006/chart">
  <cdr:relSizeAnchor xmlns:cdr="http://schemas.openxmlformats.org/drawingml/2006/chartDrawing">
    <cdr:from>
      <cdr:x>0.31622</cdr:x>
      <cdr:y>0.13862</cdr:y>
    </cdr:from>
    <cdr:to>
      <cdr:x>0.98491</cdr:x>
      <cdr:y>0.13862</cdr:y>
    </cdr:to>
    <cdr:cxnSp macro="">
      <cdr:nvCxnSpPr>
        <cdr:cNvPr id="2" name="Straight Connector 89">
          <a:extLst xmlns:a="http://schemas.openxmlformats.org/drawingml/2006/main">
            <a:ext uri="{FF2B5EF4-FFF2-40B4-BE49-F238E27FC236}">
              <a16:creationId xmlns:a16="http://schemas.microsoft.com/office/drawing/2014/main" id="{288962DC-25AA-09BE-1AB0-BF3362AD9EE4}"/>
            </a:ext>
          </a:extLst>
        </cdr:cNvPr>
        <cdr:cNvCxnSpPr>
          <a:cxnSpLocks xmlns:a="http://schemas.openxmlformats.org/drawingml/2006/main"/>
        </cdr:cNvCxnSpPr>
      </cdr:nvCxnSpPr>
      <cdr:spPr>
        <a:xfrm xmlns:a="http://schemas.openxmlformats.org/drawingml/2006/main">
          <a:off x="3601458" y="686483"/>
          <a:ext cx="7615704" cy="0"/>
        </a:xfrm>
        <a:prstGeom xmlns:a="http://schemas.openxmlformats.org/drawingml/2006/main" prst="line">
          <a:avLst/>
        </a:prstGeom>
        <a:ln xmlns:a="http://schemas.openxmlformats.org/drawingml/2006/main" w="3175">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Bold" panose="020B000402020202020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Bold" panose="020B0004020202020204" charset="0"/>
              </a:defRPr>
            </a:lvl1pPr>
          </a:lstStyle>
          <a:p>
            <a:fld id="{9BB13865-4EE7-BC4E-920A-469005543F22}" type="datetimeFigureOut">
              <a:rPr lang="en-US" smtClean="0"/>
              <a:pPr/>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Bold" panose="020B000402020202020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Bold" panose="020B0004020202020204" charset="0"/>
              </a:defRPr>
            </a:lvl1pPr>
          </a:lstStyle>
          <a:p>
            <a:fld id="{32F248E7-51AE-DC43-94D1-FCDE8B4BEC10}" type="slidenum">
              <a:rPr lang="en-US" smtClean="0"/>
              <a:pPr/>
              <a:t>‹#›</a:t>
            </a:fld>
            <a:endParaRPr lang="en-US"/>
          </a:p>
        </p:txBody>
      </p:sp>
    </p:spTree>
    <p:extLst>
      <p:ext uri="{BB962C8B-B14F-4D97-AF65-F5344CB8AC3E}">
        <p14:creationId xmlns:p14="http://schemas.microsoft.com/office/powerpoint/2010/main" val="1815088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Bold" panose="020B0004020202020204" charset="0"/>
        <a:ea typeface="+mn-ea"/>
        <a:cs typeface="+mn-cs"/>
      </a:defRPr>
    </a:lvl1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6A425-703D-FD61-45E6-9425F883C17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43D1B90-473C-E41E-162A-64C4B57210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95B202E-1000-3758-E588-CE344D7FDAC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kern="1200">
                <a:solidFill>
                  <a:schemeClr val="tx1"/>
                </a:solidFill>
                <a:effectLst/>
                <a:latin typeface="Aptos Bold" panose="020B0004020202020204" charset="0"/>
                <a:ea typeface="+mn-ea"/>
                <a:cs typeface="+mn-cs"/>
              </a:rPr>
              <a:t> </a:t>
            </a:r>
          </a:p>
          <a:p>
            <a:endParaRPr lang="de-DE"/>
          </a:p>
        </p:txBody>
      </p:sp>
      <p:sp>
        <p:nvSpPr>
          <p:cNvPr id="4" name="Foliennummernplatzhalter 3">
            <a:extLst>
              <a:ext uri="{FF2B5EF4-FFF2-40B4-BE49-F238E27FC236}">
                <a16:creationId xmlns:a16="http://schemas.microsoft.com/office/drawing/2014/main" id="{3BCD784E-35B6-582F-81F1-DF97622D3B43}"/>
              </a:ext>
            </a:extLst>
          </p:cNvPr>
          <p:cNvSpPr>
            <a:spLocks noGrp="1"/>
          </p:cNvSpPr>
          <p:nvPr>
            <p:ph type="sldNum" sz="quarter" idx="5"/>
          </p:nvPr>
        </p:nvSpPr>
        <p:spPr/>
        <p:txBody>
          <a:bodyPr/>
          <a:lstStyle/>
          <a:p>
            <a:fld id="{32F248E7-51AE-DC43-94D1-FCDE8B4BEC10}" type="slidenum">
              <a:rPr lang="en-US" smtClean="0"/>
              <a:pPr/>
              <a:t>1</a:t>
            </a:fld>
            <a:endParaRPr lang="en-US"/>
          </a:p>
        </p:txBody>
      </p:sp>
    </p:spTree>
    <p:extLst>
      <p:ext uri="{BB962C8B-B14F-4D97-AF65-F5344CB8AC3E}">
        <p14:creationId xmlns:p14="http://schemas.microsoft.com/office/powerpoint/2010/main" val="1448256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F8BC2-C426-D88A-13EC-AAC38260397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66A4A2-EC52-4794-7E3C-B5C0612D7B2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DA7F6AC-CB43-D5B8-8658-99AE073139C7}"/>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AD9A7D73-5E7F-719B-49E8-FFD6778AF92A}"/>
              </a:ext>
            </a:extLst>
          </p:cNvPr>
          <p:cNvSpPr>
            <a:spLocks noGrp="1"/>
          </p:cNvSpPr>
          <p:nvPr>
            <p:ph type="sldNum" sz="quarter" idx="5"/>
          </p:nvPr>
        </p:nvSpPr>
        <p:spPr/>
        <p:txBody>
          <a:bodyPr/>
          <a:lstStyle/>
          <a:p>
            <a:fld id="{32F248E7-51AE-DC43-94D1-FCDE8B4BEC10}" type="slidenum">
              <a:rPr lang="en-US" smtClean="0"/>
              <a:pPr/>
              <a:t>5</a:t>
            </a:fld>
            <a:endParaRPr lang="en-US"/>
          </a:p>
        </p:txBody>
      </p:sp>
    </p:spTree>
    <p:extLst>
      <p:ext uri="{BB962C8B-B14F-4D97-AF65-F5344CB8AC3E}">
        <p14:creationId xmlns:p14="http://schemas.microsoft.com/office/powerpoint/2010/main" val="772929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3083E-CB90-32D6-4F8C-59DC78C90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6231A-1B3E-124A-73F3-DF8D1070EA6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B3DEFC9-3CE4-4FE5-DA1E-8F02D89896B4}"/>
              </a:ext>
            </a:extLst>
          </p:cNvPr>
          <p:cNvSpPr>
            <a:spLocks noGrp="1"/>
          </p:cNvSpPr>
          <p:nvPr>
            <p:ph type="body" sz="quarter" idx="3"/>
          </p:nvPr>
        </p:nvSpPr>
        <p:spPr/>
        <p:txBody>
          <a:bodyPr/>
          <a:lstStyle/>
          <a:p>
            <a:r>
              <a:rPr lang="de-DE"/>
              <a:t>Beginnen wir mit einen Blick auf den Ist-Zustand unserer Stromerzeugung im Herbst 2026 und hier können wir als erstes festhalten: Grundsätzlich ergänzen sich Wind und Sonne in Deutschland gut: saisonal mit sonnigen Sommern und windigen Wintern, räumlich mit Windparks im Norden und Solarparks im sonnigeren Südosten, und sogar im Tagesverlauf – unter Hochdrucklagen liefern nächtliche Low-Level-Jets zusätzliche Winderzeugung genau dann, wenn Solar ausfällt. Das breite Mittelfeld der Energiewende, also ein mittlerer Erneuerbaren-Anteil an den meisten Tagen, haben wir damit inzwischen gut im Griff. Die eigentliche Herausforderung liegt an den Rändern: an den seltenen Extremtagen, an denen diese Komplementarität kippt – entweder, weil beide Quellen gleichzeitig stark liefern und ein Überschuss entsteht, oder weil beide gleichzeitig schwächeln und Knappheit herrscht. Genau diese drei Tage schauen wir uns jetzt im Detail an.</a:t>
            </a:r>
          </a:p>
        </p:txBody>
      </p:sp>
      <p:sp>
        <p:nvSpPr>
          <p:cNvPr id="4" name="Slide Number Placeholder 3">
            <a:extLst>
              <a:ext uri="{FF2B5EF4-FFF2-40B4-BE49-F238E27FC236}">
                <a16:creationId xmlns:a16="http://schemas.microsoft.com/office/drawing/2014/main" id="{F4F3B1A5-BE92-C213-9249-4B0007B64065}"/>
              </a:ext>
            </a:extLst>
          </p:cNvPr>
          <p:cNvSpPr>
            <a:spLocks noGrp="1"/>
          </p:cNvSpPr>
          <p:nvPr>
            <p:ph type="sldNum" sz="quarter" idx="5"/>
          </p:nvPr>
        </p:nvSpPr>
        <p:spPr/>
      </p:sp>
    </p:spTree>
    <p:extLst>
      <p:ext uri="{BB962C8B-B14F-4D97-AF65-F5344CB8AC3E}">
        <p14:creationId xmlns:p14="http://schemas.microsoft.com/office/powerpoint/2010/main" val="200694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21B4D-2157-4F15-D615-9C8E45DDF0A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33C152-2608-8590-E3CF-EB307E64443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4FF259-B623-2A7D-7794-44248513AD24}"/>
              </a:ext>
            </a:extLst>
          </p:cNvPr>
          <p:cNvSpPr>
            <a:spLocks noGrp="1"/>
          </p:cNvSpPr>
          <p:nvPr>
            <p:ph type="body" idx="1"/>
          </p:nvPr>
        </p:nvSpPr>
        <p:spPr/>
        <p:txBody>
          <a:bodyPr/>
          <a:lstStyle/>
          <a:p>
            <a:r>
              <a:t>Ein Blick auf das Spot-</a:t>
            </a:r>
            <a:r>
              <a:rPr lang="de-DE" err="1"/>
              <a:t>Preisgebirge</a:t>
            </a:r>
            <a:r>
              <a:t> des </a:t>
            </a:r>
            <a:r>
              <a:rPr lang="de-DE" err="1"/>
              <a:t>gesamten</a:t>
            </a:r>
            <a:r>
              <a:t> </a:t>
            </a:r>
            <a:r>
              <a:rPr lang="de-DE" err="1"/>
              <a:t>Jahres</a:t>
            </a:r>
            <a:r>
              <a:t> 2026 </a:t>
            </a:r>
            <a:r>
              <a:rPr lang="de-DE" err="1"/>
              <a:t>zeigt</a:t>
            </a:r>
            <a:r>
              <a:t> </a:t>
            </a:r>
            <a:r>
              <a:rPr lang="de-DE" err="1"/>
              <a:t>schon</a:t>
            </a:r>
            <a:r>
              <a:t> auf den </a:t>
            </a:r>
            <a:r>
              <a:rPr lang="de-DE" err="1"/>
              <a:t>ersten</a:t>
            </a:r>
            <a:r>
              <a:t> Blick: Die </a:t>
            </a:r>
            <a:r>
              <a:rPr lang="de-DE" err="1"/>
              <a:t>Preise</a:t>
            </a:r>
            <a:r>
              <a:t> </a:t>
            </a:r>
            <a:r>
              <a:rPr lang="de-DE" err="1"/>
              <a:t>bilden</a:t>
            </a:r>
            <a:r>
              <a:t> die </a:t>
            </a:r>
            <a:r>
              <a:rPr lang="de-DE" err="1"/>
              <a:t>volle</a:t>
            </a:r>
            <a:r>
              <a:t> </a:t>
            </a:r>
            <a:r>
              <a:rPr lang="de-DE" err="1"/>
              <a:t>Komplexität</a:t>
            </a:r>
            <a:r>
              <a:t> </a:t>
            </a:r>
            <a:r>
              <a:rPr lang="de-DE" err="1"/>
              <a:t>unserer</a:t>
            </a:r>
            <a:r>
              <a:t> </a:t>
            </a:r>
            <a:r>
              <a:rPr lang="de-DE" err="1"/>
              <a:t>Stromversorgung</a:t>
            </a:r>
            <a:r>
              <a:t> ab – </a:t>
            </a:r>
            <a:r>
              <a:rPr lang="de-DE" err="1"/>
              <a:t>mit</a:t>
            </a:r>
            <a:r>
              <a:t> </a:t>
            </a:r>
            <a:r>
              <a:rPr lang="de-DE" err="1"/>
              <a:t>tiefen</a:t>
            </a:r>
            <a:r>
              <a:t> </a:t>
            </a:r>
            <a:r>
              <a:rPr lang="de-DE" err="1"/>
              <a:t>Mittagstälern</a:t>
            </a:r>
            <a:r>
              <a:t> </a:t>
            </a:r>
            <a:r>
              <a:rPr lang="de-DE" err="1"/>
              <a:t>durch</a:t>
            </a:r>
            <a:r>
              <a:t> PV-</a:t>
            </a:r>
            <a:r>
              <a:rPr lang="de-DE" err="1"/>
              <a:t>Überschuss</a:t>
            </a:r>
            <a:r>
              <a:t>, </a:t>
            </a:r>
            <a:r>
              <a:rPr lang="de-DE" err="1"/>
              <a:t>aber</a:t>
            </a:r>
            <a:r>
              <a:t> </a:t>
            </a:r>
            <a:r>
              <a:rPr lang="de-DE" err="1"/>
              <a:t>auch</a:t>
            </a:r>
            <a:r>
              <a:t> </a:t>
            </a:r>
            <a:r>
              <a:rPr lang="de-DE" err="1"/>
              <a:t>scharfen</a:t>
            </a:r>
            <a:r>
              <a:t> Abend- und </a:t>
            </a:r>
            <a:r>
              <a:rPr lang="de-DE" err="1"/>
              <a:t>Störfall-Spitzen</a:t>
            </a:r>
            <a:r>
              <a:t>.</a:t>
            </a:r>
          </a:p>
          <a:p>
            <a:endParaRPr/>
          </a:p>
          <a:p>
            <a:r>
              <a:t>Ein </a:t>
            </a:r>
            <a:r>
              <a:rPr lang="de-DE" err="1"/>
              <a:t>kurzer</a:t>
            </a:r>
            <a:r>
              <a:t> Blick </a:t>
            </a:r>
            <a:r>
              <a:rPr lang="de-DE" err="1"/>
              <a:t>zurück</a:t>
            </a:r>
            <a:r>
              <a:t> </a:t>
            </a:r>
            <a:r>
              <a:rPr lang="de-DE" err="1"/>
              <a:t>zur</a:t>
            </a:r>
            <a:r>
              <a:t> </a:t>
            </a:r>
            <a:r>
              <a:rPr lang="de-DE" err="1"/>
              <a:t>Einordnung</a:t>
            </a:r>
            <a:r>
              <a:t>: Nach den </a:t>
            </a:r>
            <a:r>
              <a:rPr lang="de-DE" err="1"/>
              <a:t>extrem</a:t>
            </a:r>
            <a:r>
              <a:t> </a:t>
            </a:r>
            <a:r>
              <a:rPr lang="de-DE" err="1"/>
              <a:t>negativen</a:t>
            </a:r>
            <a:r>
              <a:t> </a:t>
            </a:r>
            <a:r>
              <a:rPr lang="de-DE" err="1"/>
              <a:t>Preisen</a:t>
            </a:r>
            <a:r>
              <a:t> in </a:t>
            </a:r>
            <a:r>
              <a:rPr lang="de-DE" err="1"/>
              <a:t>diesem</a:t>
            </a:r>
            <a:r>
              <a:t> </a:t>
            </a:r>
            <a:r>
              <a:rPr lang="de-DE" err="1"/>
              <a:t>Frühjahr</a:t>
            </a:r>
            <a:r>
              <a:t> – </a:t>
            </a:r>
            <a:r>
              <a:rPr lang="de-DE" err="1"/>
              <a:t>lange</a:t>
            </a:r>
            <a:r>
              <a:t>, </a:t>
            </a:r>
            <a:r>
              <a:rPr lang="de-DE" err="1"/>
              <a:t>tiefe</a:t>
            </a:r>
            <a:r>
              <a:t> </a:t>
            </a:r>
            <a:r>
              <a:rPr lang="de-DE" err="1"/>
              <a:t>Negativpreis-Phasen</a:t>
            </a:r>
            <a:r>
              <a:t> </a:t>
            </a:r>
            <a:r>
              <a:rPr lang="de-DE" err="1"/>
              <a:t>durch</a:t>
            </a:r>
            <a:r>
              <a:t> die PV-</a:t>
            </a:r>
            <a:r>
              <a:rPr lang="de-DE" err="1"/>
              <a:t>Mittagsspitzen</a:t>
            </a:r>
            <a:r>
              <a:t> – </a:t>
            </a:r>
            <a:r>
              <a:rPr lang="de-DE" err="1"/>
              <a:t>mussten</a:t>
            </a:r>
            <a:r>
              <a:t> die </a:t>
            </a:r>
            <a:r>
              <a:rPr lang="de-DE" err="1"/>
              <a:t>europaweit</a:t>
            </a:r>
            <a:r>
              <a:t> </a:t>
            </a:r>
            <a:r>
              <a:rPr lang="de-DE" err="1"/>
              <a:t>harmonisierten</a:t>
            </a:r>
            <a:r>
              <a:t> </a:t>
            </a:r>
            <a:r>
              <a:rPr lang="de-DE" err="1"/>
              <a:t>Preislimits</a:t>
            </a:r>
            <a:r>
              <a:t> am </a:t>
            </a:r>
            <a:r>
              <a:rPr lang="de-DE" err="1"/>
              <a:t>Spotmarkt</a:t>
            </a:r>
            <a:r>
              <a:t> </a:t>
            </a:r>
            <a:r>
              <a:rPr lang="de-DE" err="1"/>
              <a:t>angehoben</a:t>
            </a:r>
            <a:r>
              <a:t> </a:t>
            </a:r>
            <a:r>
              <a:rPr lang="de-DE" err="1"/>
              <a:t>werden</a:t>
            </a:r>
            <a:r>
              <a:t>, </a:t>
            </a:r>
            <a:r>
              <a:rPr lang="de-DE" err="1"/>
              <a:t>damit</a:t>
            </a:r>
            <a:r>
              <a:t> der Markt </a:t>
            </a:r>
            <a:r>
              <a:rPr lang="de-DE" err="1"/>
              <a:t>diese</a:t>
            </a:r>
            <a:r>
              <a:t> </a:t>
            </a:r>
            <a:r>
              <a:rPr lang="de-DE" err="1"/>
              <a:t>Ausschläge</a:t>
            </a:r>
            <a:r>
              <a:t> </a:t>
            </a:r>
            <a:r>
              <a:rPr lang="de-DE" err="1"/>
              <a:t>überhaupt</a:t>
            </a:r>
            <a:r>
              <a:t> </a:t>
            </a:r>
            <a:r>
              <a:rPr lang="de-DE" err="1"/>
              <a:t>noch</a:t>
            </a:r>
            <a:r>
              <a:t> </a:t>
            </a:r>
            <a:r>
              <a:rPr lang="de-DE" err="1"/>
              <a:t>sauber</a:t>
            </a:r>
            <a:r>
              <a:t> </a:t>
            </a:r>
            <a:r>
              <a:rPr lang="de-DE" err="1"/>
              <a:t>abbilden</a:t>
            </a:r>
            <a:r>
              <a:t> </a:t>
            </a:r>
            <a:r>
              <a:rPr lang="de-DE" err="1"/>
              <a:t>kann</a:t>
            </a:r>
            <a:r>
              <a:t>. Das </a:t>
            </a:r>
            <a:r>
              <a:rPr lang="de-DE" err="1"/>
              <a:t>ist</a:t>
            </a:r>
            <a:r>
              <a:t> </a:t>
            </a:r>
            <a:r>
              <a:rPr lang="de-DE" err="1"/>
              <a:t>kein</a:t>
            </a:r>
            <a:r>
              <a:t> </a:t>
            </a:r>
            <a:r>
              <a:rPr lang="de-DE" err="1"/>
              <a:t>theoretischer</a:t>
            </a:r>
            <a:r>
              <a:t> Rand, </a:t>
            </a:r>
            <a:r>
              <a:rPr lang="de-DE" err="1"/>
              <a:t>sondern</a:t>
            </a:r>
            <a:r>
              <a:t> </a:t>
            </a:r>
            <a:r>
              <a:rPr lang="de-DE" err="1"/>
              <a:t>ein</a:t>
            </a:r>
            <a:r>
              <a:t> </a:t>
            </a:r>
            <a:r>
              <a:rPr lang="de-DE" err="1"/>
              <a:t>ganz</a:t>
            </a:r>
            <a:r>
              <a:t> </a:t>
            </a:r>
            <a:r>
              <a:rPr lang="de-DE" err="1"/>
              <a:t>praktisch</a:t>
            </a:r>
            <a:r>
              <a:t> </a:t>
            </a:r>
            <a:r>
              <a:rPr lang="de-DE" err="1"/>
              <a:t>spürbares</a:t>
            </a:r>
            <a:r>
              <a:t> Limit des </a:t>
            </a:r>
            <a:r>
              <a:rPr lang="de-DE" err="1"/>
              <a:t>heutigen</a:t>
            </a:r>
            <a:r>
              <a:t> </a:t>
            </a:r>
            <a:r>
              <a:rPr lang="de-DE" err="1"/>
              <a:t>Marktdesigns</a:t>
            </a:r>
            <a:r>
              <a:t>.</a:t>
            </a:r>
          </a:p>
          <a:p>
            <a:endParaRPr/>
          </a:p>
          <a:p>
            <a:r>
              <a:rPr lang="de-DE" err="1"/>
              <a:t>Genau</a:t>
            </a:r>
            <a:r>
              <a:t> </a:t>
            </a:r>
            <a:r>
              <a:rPr lang="de-DE" err="1"/>
              <a:t>durch</a:t>
            </a:r>
            <a:r>
              <a:t> </a:t>
            </a:r>
            <a:r>
              <a:rPr lang="de-DE" err="1"/>
              <a:t>diese</a:t>
            </a:r>
            <a:r>
              <a:t> Brille </a:t>
            </a:r>
            <a:r>
              <a:rPr lang="de-DE" err="1"/>
              <a:t>sollten</a:t>
            </a:r>
            <a:r>
              <a:t> </a:t>
            </a:r>
            <a:r>
              <a:rPr lang="de-DE" err="1"/>
              <a:t>wir</a:t>
            </a:r>
            <a:r>
              <a:t> die </a:t>
            </a:r>
            <a:r>
              <a:rPr lang="de-DE" err="1"/>
              <a:t>folgenden</a:t>
            </a:r>
            <a:r>
              <a:t> </a:t>
            </a:r>
            <a:r>
              <a:rPr lang="de-DE" err="1"/>
              <a:t>drei</a:t>
            </a:r>
            <a:r>
              <a:t> </a:t>
            </a:r>
            <a:r>
              <a:rPr lang="de-DE" err="1"/>
              <a:t>Fallbeispiele</a:t>
            </a:r>
            <a:r>
              <a:t> </a:t>
            </a:r>
            <a:r>
              <a:rPr lang="de-DE" err="1"/>
              <a:t>betrachten</a:t>
            </a:r>
            <a:r>
              <a:t>. Die </a:t>
            </a:r>
            <a:r>
              <a:rPr lang="de-DE" err="1"/>
              <a:t>Spreizung</a:t>
            </a:r>
            <a:r>
              <a:t> der Extrema – von </a:t>
            </a:r>
            <a:r>
              <a:rPr lang="de-DE" err="1"/>
              <a:t>tiefen</a:t>
            </a:r>
            <a:r>
              <a:t> </a:t>
            </a:r>
            <a:r>
              <a:rPr lang="de-DE" err="1"/>
              <a:t>Negativpreisen</a:t>
            </a:r>
            <a:r>
              <a:t> bis </a:t>
            </a:r>
            <a:r>
              <a:rPr lang="de-DE" err="1"/>
              <a:t>zu</a:t>
            </a:r>
            <a:r>
              <a:t> </a:t>
            </a:r>
            <a:r>
              <a:rPr lang="de-DE" err="1"/>
              <a:t>Preisspitzen</a:t>
            </a:r>
            <a:r>
              <a:t> von </a:t>
            </a:r>
            <a:r>
              <a:rPr lang="de-DE" err="1"/>
              <a:t>mehreren</a:t>
            </a:r>
            <a:r>
              <a:t> </a:t>
            </a:r>
            <a:r>
              <a:rPr lang="de-DE" err="1"/>
              <a:t>tausend</a:t>
            </a:r>
            <a:r>
              <a:t> Euro – </a:t>
            </a:r>
            <a:r>
              <a:rPr lang="de-DE" err="1"/>
              <a:t>ist</a:t>
            </a:r>
            <a:r>
              <a:t> </a:t>
            </a:r>
            <a:r>
              <a:rPr lang="de-DE" err="1"/>
              <a:t>einerseits</a:t>
            </a:r>
            <a:r>
              <a:t> </a:t>
            </a:r>
            <a:r>
              <a:rPr lang="de-DE" err="1"/>
              <a:t>ein</a:t>
            </a:r>
            <a:r>
              <a:t> </a:t>
            </a:r>
            <a:r>
              <a:rPr lang="de-DE" err="1"/>
              <a:t>klares</a:t>
            </a:r>
            <a:r>
              <a:t> </a:t>
            </a:r>
            <a:r>
              <a:rPr lang="de-DE" err="1"/>
              <a:t>Stresssignal</a:t>
            </a:r>
            <a:r>
              <a:t>: Das System </a:t>
            </a:r>
            <a:r>
              <a:rPr lang="de-DE" err="1"/>
              <a:t>wird</a:t>
            </a:r>
            <a:r>
              <a:t> an seine </a:t>
            </a:r>
            <a:r>
              <a:rPr lang="de-DE" err="1"/>
              <a:t>Grenzen</a:t>
            </a:r>
            <a:r>
              <a:t> </a:t>
            </a:r>
            <a:r>
              <a:rPr lang="de-DE" err="1"/>
              <a:t>gebracht</a:t>
            </a:r>
            <a:r>
              <a:t>, </a:t>
            </a:r>
            <a:r>
              <a:rPr lang="de-DE" err="1"/>
              <a:t>ob</a:t>
            </a:r>
            <a:r>
              <a:t> </a:t>
            </a:r>
            <a:r>
              <a:rPr lang="de-DE" err="1"/>
              <a:t>durch</a:t>
            </a:r>
            <a:r>
              <a:t> </a:t>
            </a:r>
            <a:r>
              <a:rPr lang="de-DE" err="1"/>
              <a:t>Netzengpässe</a:t>
            </a:r>
            <a:r>
              <a:t>, </a:t>
            </a:r>
            <a:r>
              <a:rPr lang="de-DE" err="1"/>
              <a:t>Prognosefehler</a:t>
            </a:r>
            <a:r>
              <a:t> </a:t>
            </a:r>
            <a:r>
              <a:rPr lang="de-DE" err="1"/>
              <a:t>oder</a:t>
            </a:r>
            <a:r>
              <a:t> </a:t>
            </a:r>
            <a:r>
              <a:rPr lang="de-DE" err="1"/>
              <a:t>schlicht</a:t>
            </a:r>
            <a:r>
              <a:t> </a:t>
            </a:r>
            <a:r>
              <a:rPr lang="de-DE" err="1"/>
              <a:t>zu</a:t>
            </a:r>
            <a:r>
              <a:t> </a:t>
            </a:r>
            <a:r>
              <a:rPr lang="de-DE" err="1"/>
              <a:t>viel</a:t>
            </a:r>
            <a:r>
              <a:t> </a:t>
            </a:r>
            <a:r>
              <a:rPr lang="de-DE" err="1"/>
              <a:t>gleichzeitige</a:t>
            </a:r>
            <a:r>
              <a:t> </a:t>
            </a:r>
            <a:r>
              <a:rPr lang="de-DE" err="1"/>
              <a:t>Erzeugung</a:t>
            </a:r>
            <a:r>
              <a:t>. </a:t>
            </a:r>
            <a:r>
              <a:rPr lang="de-DE" err="1"/>
              <a:t>Andererseits</a:t>
            </a:r>
            <a:r>
              <a:t> </a:t>
            </a:r>
            <a:r>
              <a:rPr lang="de-DE" err="1"/>
              <a:t>zeigt</a:t>
            </a:r>
            <a:r>
              <a:t> </a:t>
            </a:r>
            <a:r>
              <a:rPr lang="de-DE" err="1"/>
              <a:t>genau</a:t>
            </a:r>
            <a:r>
              <a:t> </a:t>
            </a:r>
            <a:r>
              <a:rPr lang="de-DE" err="1"/>
              <a:t>diese</a:t>
            </a:r>
            <a:r>
              <a:t> </a:t>
            </a:r>
            <a:r>
              <a:rPr lang="de-DE" err="1"/>
              <a:t>Spreizung</a:t>
            </a:r>
            <a:r>
              <a:t> das </a:t>
            </a:r>
            <a:r>
              <a:rPr lang="de-DE" err="1"/>
              <a:t>enorme</a:t>
            </a:r>
            <a:r>
              <a:t> </a:t>
            </a:r>
            <a:r>
              <a:rPr lang="de-DE" err="1"/>
              <a:t>Potenzial</a:t>
            </a:r>
            <a:r>
              <a:t> und die </a:t>
            </a:r>
            <a:r>
              <a:rPr lang="de-DE" err="1"/>
              <a:t>Notwendigkeit</a:t>
            </a:r>
            <a:r>
              <a:t> für </a:t>
            </a:r>
            <a:r>
              <a:rPr lang="de-DE" err="1"/>
              <a:t>mehr</a:t>
            </a:r>
            <a:r>
              <a:t> </a:t>
            </a:r>
            <a:r>
              <a:rPr lang="de-DE" err="1"/>
              <a:t>Flexibilität</a:t>
            </a:r>
            <a:r>
              <a:t>: für </a:t>
            </a:r>
            <a:r>
              <a:rPr lang="de-DE" err="1"/>
              <a:t>weiteren</a:t>
            </a:r>
            <a:r>
              <a:t> </a:t>
            </a:r>
            <a:r>
              <a:rPr lang="de-DE" err="1"/>
              <a:t>Netzausbau</a:t>
            </a:r>
            <a:r>
              <a:t>, für </a:t>
            </a:r>
            <a:r>
              <a:rPr lang="de-DE" err="1"/>
              <a:t>weiteren</a:t>
            </a:r>
            <a:r>
              <a:t> </a:t>
            </a:r>
            <a:r>
              <a:rPr lang="de-DE" err="1"/>
              <a:t>Speicherausbau</a:t>
            </a:r>
            <a:r>
              <a:t> – und für </a:t>
            </a:r>
            <a:r>
              <a:rPr lang="de-DE" err="1"/>
              <a:t>strukturelle</a:t>
            </a:r>
            <a:r>
              <a:t> </a:t>
            </a:r>
            <a:r>
              <a:rPr lang="de-DE" err="1"/>
              <a:t>Marktanpassungen</a:t>
            </a:r>
            <a:r>
              <a:t> </a:t>
            </a:r>
            <a:r>
              <a:rPr lang="de-DE" err="1"/>
              <a:t>wie</a:t>
            </a:r>
            <a:r>
              <a:t> </a:t>
            </a:r>
            <a:r>
              <a:rPr lang="de-DE" err="1"/>
              <a:t>eine</a:t>
            </a:r>
            <a:r>
              <a:t> </a:t>
            </a:r>
            <a:r>
              <a:rPr lang="de-DE" err="1"/>
              <a:t>mögliche</a:t>
            </a:r>
            <a:r>
              <a:t> </a:t>
            </a:r>
            <a:r>
              <a:rPr lang="de-DE" err="1"/>
              <a:t>Aufteilung</a:t>
            </a:r>
            <a:r>
              <a:t> in deutsche </a:t>
            </a:r>
            <a:r>
              <a:rPr lang="de-DE" err="1"/>
              <a:t>Strompreiszonen</a:t>
            </a:r>
            <a:r>
              <a:t>, auf die </a:t>
            </a:r>
            <a:r>
              <a:rPr lang="de-DE" err="1"/>
              <a:t>wir</a:t>
            </a:r>
            <a:r>
              <a:t> </a:t>
            </a:r>
            <a:r>
              <a:rPr lang="de-DE" err="1"/>
              <a:t>gleich</a:t>
            </a:r>
            <a:r>
              <a:t> </a:t>
            </a:r>
            <a:r>
              <a:rPr lang="de-DE" err="1"/>
              <a:t>beim</a:t>
            </a:r>
            <a:r>
              <a:t> </a:t>
            </a:r>
            <a:r>
              <a:rPr lang="de-DE" err="1"/>
              <a:t>ersten</a:t>
            </a:r>
            <a:r>
              <a:t> </a:t>
            </a:r>
            <a:r>
              <a:rPr lang="de-DE" err="1"/>
              <a:t>Fallbeispiel</a:t>
            </a:r>
            <a:r>
              <a:t> </a:t>
            </a:r>
            <a:r>
              <a:rPr lang="de-DE" err="1"/>
              <a:t>noch</a:t>
            </a:r>
            <a:r>
              <a:t> </a:t>
            </a:r>
            <a:r>
              <a:rPr lang="de-DE" err="1"/>
              <a:t>zurückkommen</a:t>
            </a:r>
            <a:r>
              <a:t>.</a:t>
            </a:r>
          </a:p>
          <a:p>
            <a:endParaRPr/>
          </a:p>
          <a:p>
            <a:r>
              <a:rPr lang="de-DE" err="1"/>
              <a:t>Schauen</a:t>
            </a:r>
            <a:r>
              <a:t> </a:t>
            </a:r>
            <a:r>
              <a:rPr lang="de-DE" err="1"/>
              <a:t>wir</a:t>
            </a:r>
            <a:r>
              <a:t> </a:t>
            </a:r>
            <a:r>
              <a:rPr lang="de-DE" err="1"/>
              <a:t>uns</a:t>
            </a:r>
            <a:r>
              <a:t> das </a:t>
            </a:r>
            <a:r>
              <a:rPr lang="de-DE" err="1"/>
              <a:t>jetzt</a:t>
            </a:r>
            <a:r>
              <a:t> an den </a:t>
            </a:r>
            <a:r>
              <a:rPr lang="de-DE" err="1"/>
              <a:t>drei</a:t>
            </a:r>
            <a:r>
              <a:t> </a:t>
            </a:r>
            <a:r>
              <a:rPr lang="de-DE" err="1"/>
              <a:t>konkreten</a:t>
            </a:r>
            <a:r>
              <a:t> Tagen </a:t>
            </a:r>
            <a:r>
              <a:rPr lang="de-DE" err="1"/>
              <a:t>im</a:t>
            </a:r>
            <a:r>
              <a:t> Detail an.</a:t>
            </a:r>
          </a:p>
        </p:txBody>
      </p:sp>
      <p:sp>
        <p:nvSpPr>
          <p:cNvPr id="4" name="Foliennummernplatzhalter 3">
            <a:extLst>
              <a:ext uri="{FF2B5EF4-FFF2-40B4-BE49-F238E27FC236}">
                <a16:creationId xmlns:a16="http://schemas.microsoft.com/office/drawing/2014/main" id="{C25F659A-2A8F-5547-C706-19D5CABC63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248E7-51AE-DC43-94D1-FCDE8B4BEC10}" type="slidenum">
              <a:rPr kumimoji="0" lang="en-US" sz="1200" b="0" i="0" u="none" strike="noStrike" kern="1200" cap="none" spc="0" normalizeH="0" baseline="0" noProof="0" smtClean="0">
                <a:ln>
                  <a:noFill/>
                </a:ln>
                <a:solidFill>
                  <a:prstClr val="black"/>
                </a:solidFill>
                <a:effectLst/>
                <a:uLnTx/>
                <a:uFillTx/>
                <a:latin typeface="Aptos Bold" panose="020B000402020202020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Bold" panose="020B0004020202020204" charset="0"/>
              <a:ea typeface="+mn-ea"/>
              <a:cs typeface="+mn-cs"/>
            </a:endParaRPr>
          </a:p>
        </p:txBody>
      </p:sp>
    </p:spTree>
    <p:extLst>
      <p:ext uri="{BB962C8B-B14F-4D97-AF65-F5344CB8AC3E}">
        <p14:creationId xmlns:p14="http://schemas.microsoft.com/office/powerpoint/2010/main" val="1725026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de-DE" err="1"/>
              <a:t>Beginnen</a:t>
            </a:r>
            <a:r>
              <a:t> </a:t>
            </a:r>
            <a:r>
              <a:rPr lang="de-DE" err="1"/>
              <a:t>wir</a:t>
            </a:r>
            <a:r>
              <a:t> </a:t>
            </a:r>
            <a:r>
              <a:rPr lang="de-DE" err="1"/>
              <a:t>mit</a:t>
            </a:r>
            <a:r>
              <a:t> dem </a:t>
            </a:r>
            <a:r>
              <a:rPr lang="de-DE" err="1"/>
              <a:t>ersten</a:t>
            </a:r>
            <a:r>
              <a:t> </a:t>
            </a:r>
            <a:r>
              <a:rPr lang="de-DE" err="1"/>
              <a:t>Fallbeispiel</a:t>
            </a:r>
            <a:r>
              <a:t>: dem 25. August, an dem </a:t>
            </a:r>
            <a:r>
              <a:rPr lang="de-DE" err="1"/>
              <a:t>sich</a:t>
            </a:r>
            <a:r>
              <a:t> </a:t>
            </a:r>
            <a:r>
              <a:rPr lang="de-DE" err="1"/>
              <a:t>ein</a:t>
            </a:r>
            <a:r>
              <a:t> </a:t>
            </a:r>
            <a:r>
              <a:rPr lang="de-DE" err="1"/>
              <a:t>ausgeprägtes</a:t>
            </a:r>
            <a:r>
              <a:t> Nord-Süd-</a:t>
            </a:r>
            <a:r>
              <a:rPr lang="de-DE" err="1"/>
              <a:t>Gefälle</a:t>
            </a:r>
            <a:r>
              <a:t> </a:t>
            </a:r>
            <a:r>
              <a:rPr lang="de-DE" err="1"/>
              <a:t>bei</a:t>
            </a:r>
            <a:r>
              <a:t> der </a:t>
            </a:r>
            <a:r>
              <a:rPr lang="de-DE" err="1"/>
              <a:t>Erneuerbaren-Erzeugung</a:t>
            </a:r>
            <a:r>
              <a:t> </a:t>
            </a:r>
            <a:r>
              <a:rPr lang="de-DE" err="1"/>
              <a:t>zeigte</a:t>
            </a:r>
            <a:r>
              <a:t>. Dieses Muster </a:t>
            </a:r>
            <a:r>
              <a:rPr lang="de-DE" err="1"/>
              <a:t>zeigt</a:t>
            </a:r>
            <a:r>
              <a:t> </a:t>
            </a:r>
            <a:r>
              <a:rPr lang="de-DE" err="1"/>
              <a:t>besonders</a:t>
            </a:r>
            <a:r>
              <a:t> </a:t>
            </a:r>
            <a:r>
              <a:rPr lang="de-DE" err="1"/>
              <a:t>deutlich</a:t>
            </a:r>
            <a:r>
              <a:t>, </a:t>
            </a:r>
            <a:r>
              <a:rPr lang="de-DE" err="1"/>
              <a:t>warum</a:t>
            </a:r>
            <a:r>
              <a:t> es </a:t>
            </a:r>
            <a:r>
              <a:rPr lang="de-DE" err="1"/>
              <a:t>Forderungen</a:t>
            </a:r>
            <a:r>
              <a:t> </a:t>
            </a:r>
            <a:r>
              <a:rPr lang="de-DE" err="1"/>
              <a:t>nach</a:t>
            </a:r>
            <a:r>
              <a:t> </a:t>
            </a:r>
            <a:r>
              <a:rPr lang="de-DE" err="1"/>
              <a:t>separaten</a:t>
            </a:r>
            <a:r>
              <a:t> </a:t>
            </a:r>
            <a:r>
              <a:rPr lang="de-DE" err="1"/>
              <a:t>Strompreiszonen</a:t>
            </a:r>
            <a:r>
              <a:t> für Deutschland </a:t>
            </a:r>
            <a:r>
              <a:rPr lang="de-DE" err="1"/>
              <a:t>gibt</a:t>
            </a:r>
            <a:r>
              <a:t>: Die </a:t>
            </a:r>
            <a:r>
              <a:rPr lang="de-DE" err="1"/>
              <a:t>Transportkapazitäten</a:t>
            </a:r>
            <a:r>
              <a:t> von Nord </a:t>
            </a:r>
            <a:r>
              <a:rPr lang="de-DE" err="1"/>
              <a:t>nach</a:t>
            </a:r>
            <a:r>
              <a:t> Süd </a:t>
            </a:r>
            <a:r>
              <a:rPr lang="de-DE" err="1"/>
              <a:t>reichen</a:t>
            </a:r>
            <a:r>
              <a:t> nicht </a:t>
            </a:r>
            <a:r>
              <a:rPr lang="de-DE" err="1"/>
              <a:t>aus</a:t>
            </a:r>
            <a:r>
              <a:t> – </a:t>
            </a:r>
            <a:r>
              <a:rPr lang="de-DE" err="1"/>
              <a:t>ein</a:t>
            </a:r>
            <a:r>
              <a:t> </a:t>
            </a:r>
            <a:r>
              <a:rPr lang="de-DE" err="1"/>
              <a:t>einheitlicher</a:t>
            </a:r>
            <a:r>
              <a:t>, </a:t>
            </a:r>
            <a:r>
              <a:rPr lang="de-DE" err="1"/>
              <a:t>bundesweiter</a:t>
            </a:r>
            <a:r>
              <a:t> Preis </a:t>
            </a:r>
            <a:r>
              <a:rPr lang="de-DE" err="1"/>
              <a:t>liefert</a:t>
            </a:r>
            <a:r>
              <a:t> </a:t>
            </a:r>
            <a:r>
              <a:rPr lang="de-DE" err="1"/>
              <a:t>aber</a:t>
            </a:r>
            <a:r>
              <a:t> </a:t>
            </a:r>
            <a:r>
              <a:rPr lang="de-DE" err="1"/>
              <a:t>keinem</a:t>
            </a:r>
            <a:r>
              <a:t> </a:t>
            </a:r>
            <a:r>
              <a:rPr lang="de-DE" err="1"/>
              <a:t>Marktteilnehmer</a:t>
            </a:r>
            <a:r>
              <a:t>, </a:t>
            </a:r>
            <a:r>
              <a:rPr lang="de-DE" err="1"/>
              <a:t>auch</a:t>
            </a:r>
            <a:r>
              <a:t> </a:t>
            </a:r>
            <a:r>
              <a:rPr lang="de-DE" err="1"/>
              <a:t>keinem</a:t>
            </a:r>
            <a:r>
              <a:t> Speicher, </a:t>
            </a:r>
            <a:r>
              <a:rPr lang="de-DE" err="1"/>
              <a:t>ein</a:t>
            </a:r>
            <a:r>
              <a:t> Signal, </a:t>
            </a:r>
            <a:r>
              <a:rPr lang="de-DE" err="1"/>
              <a:t>genau</a:t>
            </a:r>
            <a:r>
              <a:t> </a:t>
            </a:r>
            <a:r>
              <a:rPr lang="de-DE" err="1"/>
              <a:t>diesen</a:t>
            </a:r>
            <a:r>
              <a:t> </a:t>
            </a:r>
            <a:r>
              <a:rPr lang="de-DE" err="1"/>
              <a:t>Engpass</a:t>
            </a:r>
            <a:r>
              <a:t> </a:t>
            </a:r>
            <a:r>
              <a:rPr lang="de-DE" err="1"/>
              <a:t>zu</a:t>
            </a:r>
            <a:r>
              <a:t> </a:t>
            </a:r>
            <a:r>
              <a:rPr lang="de-DE" err="1"/>
              <a:t>entschärfen</a:t>
            </a:r>
            <a:r>
              <a:t>. Ein rein </a:t>
            </a:r>
            <a:r>
              <a:rPr lang="de-DE" err="1"/>
              <a:t>nach</a:t>
            </a:r>
            <a:r>
              <a:t> dem </a:t>
            </a:r>
            <a:r>
              <a:rPr lang="de-DE" err="1"/>
              <a:t>nationalen</a:t>
            </a:r>
            <a:r>
              <a:t> </a:t>
            </a:r>
            <a:r>
              <a:rPr lang="de-DE" err="1"/>
              <a:t>Preissignal</a:t>
            </a:r>
            <a:r>
              <a:t> </a:t>
            </a:r>
            <a:r>
              <a:rPr lang="de-DE" err="1"/>
              <a:t>optimierter</a:t>
            </a:r>
            <a:r>
              <a:t> Speicher </a:t>
            </a:r>
            <a:r>
              <a:rPr lang="de-DE" err="1"/>
              <a:t>lädt</a:t>
            </a:r>
            <a:r>
              <a:t> und </a:t>
            </a:r>
            <a:r>
              <a:rPr lang="de-DE" err="1"/>
              <a:t>entlädt</a:t>
            </a:r>
            <a:r>
              <a:t> </a:t>
            </a:r>
            <a:r>
              <a:rPr lang="de-DE" err="1"/>
              <a:t>dort</a:t>
            </a:r>
            <a:r>
              <a:t>, wo es </a:t>
            </a:r>
            <a:r>
              <a:rPr lang="de-DE" err="1"/>
              <a:t>sich</a:t>
            </a:r>
            <a:r>
              <a:t> für </a:t>
            </a:r>
            <a:r>
              <a:rPr lang="de-DE" err="1"/>
              <a:t>ihn</a:t>
            </a:r>
            <a:r>
              <a:t> </a:t>
            </a:r>
            <a:r>
              <a:rPr lang="de-DE" err="1"/>
              <a:t>lohnt</a:t>
            </a:r>
            <a:r>
              <a:t>, nicht </a:t>
            </a:r>
            <a:r>
              <a:rPr lang="de-DE" err="1"/>
              <a:t>zwingend</a:t>
            </a:r>
            <a:r>
              <a:t> </a:t>
            </a:r>
            <a:r>
              <a:rPr lang="de-DE" err="1"/>
              <a:t>dort</a:t>
            </a:r>
            <a:r>
              <a:t>, wo es das Netz </a:t>
            </a:r>
            <a:r>
              <a:rPr lang="de-DE" err="1"/>
              <a:t>entlastet</a:t>
            </a:r>
            <a:r>
              <a:t>. Das </a:t>
            </a:r>
            <a:r>
              <a:rPr lang="de-DE" err="1"/>
              <a:t>weckt</a:t>
            </a:r>
            <a:r>
              <a:t> </a:t>
            </a:r>
            <a:r>
              <a:rPr lang="de-DE" err="1"/>
              <a:t>berechtigte</a:t>
            </a:r>
            <a:r>
              <a:t> Zweifel an der </a:t>
            </a:r>
            <a:r>
              <a:rPr lang="de-DE" err="1"/>
              <a:t>automatischen</a:t>
            </a:r>
            <a:r>
              <a:t> </a:t>
            </a:r>
            <a:r>
              <a:rPr lang="de-DE" err="1"/>
              <a:t>Netzdienlichkeit</a:t>
            </a:r>
            <a:r>
              <a:t> </a:t>
            </a:r>
            <a:r>
              <a:rPr lang="de-DE" err="1"/>
              <a:t>heutiger</a:t>
            </a:r>
            <a:r>
              <a:t> Merchant-Speicher: Weder </a:t>
            </a:r>
            <a:r>
              <a:rPr lang="de-DE" err="1"/>
              <a:t>wird</a:t>
            </a:r>
            <a:r>
              <a:t> der Nord-Süd-</a:t>
            </a:r>
            <a:r>
              <a:rPr lang="de-DE" err="1"/>
              <a:t>Engpass</a:t>
            </a:r>
            <a:r>
              <a:t> </a:t>
            </a:r>
            <a:r>
              <a:rPr lang="de-DE" err="1"/>
              <a:t>gelindert</a:t>
            </a:r>
            <a:r>
              <a:t>, </a:t>
            </a:r>
            <a:r>
              <a:rPr lang="de-DE" err="1"/>
              <a:t>noch</a:t>
            </a:r>
            <a:r>
              <a:t> die </a:t>
            </a:r>
            <a:r>
              <a:rPr lang="de-DE" err="1"/>
              <a:t>Preisspitze</a:t>
            </a:r>
            <a:r>
              <a:t> am Abend </a:t>
            </a:r>
            <a:r>
              <a:rPr lang="de-DE" err="1"/>
              <a:t>gedämpft</a:t>
            </a:r>
            <a:r>
              <a:t>. </a:t>
            </a:r>
            <a:r>
              <a:rPr lang="de-DE" err="1"/>
              <a:t>Umso</a:t>
            </a:r>
            <a:r>
              <a:t> </a:t>
            </a:r>
            <a:r>
              <a:rPr lang="de-DE" err="1"/>
              <a:t>mehr</a:t>
            </a:r>
            <a:r>
              <a:t> </a:t>
            </a:r>
            <a:r>
              <a:rPr lang="de-DE" err="1"/>
              <a:t>richtet</a:t>
            </a:r>
            <a:r>
              <a:t> </a:t>
            </a:r>
            <a:r>
              <a:rPr lang="de-DE" err="1"/>
              <a:t>sich</a:t>
            </a:r>
            <a:r>
              <a:t> der Blick auf </a:t>
            </a:r>
            <a:r>
              <a:rPr lang="de-DE" err="1"/>
              <a:t>einen</a:t>
            </a:r>
            <a:r>
              <a:t> </a:t>
            </a:r>
            <a:r>
              <a:rPr lang="de-DE" err="1"/>
              <a:t>gezielteren</a:t>
            </a:r>
            <a:r>
              <a:t> </a:t>
            </a:r>
            <a:r>
              <a:rPr lang="de-DE" err="1"/>
              <a:t>Speicherausbau</a:t>
            </a:r>
            <a:r>
              <a:t> in den </a:t>
            </a:r>
            <a:r>
              <a:rPr lang="de-DE" err="1"/>
              <a:t>engpassrelevanten</a:t>
            </a:r>
            <a:r>
              <a:t> </a:t>
            </a:r>
            <a:r>
              <a:rPr lang="de-DE" err="1"/>
              <a:t>Regionen</a:t>
            </a:r>
            <a:r>
              <a:t> und auf </a:t>
            </a:r>
            <a:r>
              <a:rPr lang="de-DE" err="1"/>
              <a:t>Marktanreize</a:t>
            </a:r>
            <a:r>
              <a:t>, die </a:t>
            </a:r>
            <a:r>
              <a:rPr lang="de-DE" err="1"/>
              <a:t>diesen</a:t>
            </a:r>
            <a:r>
              <a:t> </a:t>
            </a:r>
            <a:r>
              <a:rPr lang="de-DE" err="1"/>
              <a:t>Netzbeitrag</a:t>
            </a:r>
            <a:r>
              <a:t> </a:t>
            </a:r>
            <a:r>
              <a:rPr lang="de-DE" err="1"/>
              <a:t>künftig</a:t>
            </a:r>
            <a:r>
              <a:t> </a:t>
            </a:r>
            <a:r>
              <a:rPr lang="de-DE" err="1"/>
              <a:t>auch</a:t>
            </a:r>
            <a:r>
              <a:t> </a:t>
            </a:r>
            <a:r>
              <a:rPr lang="de-DE" err="1"/>
              <a:t>tatsächlich</a:t>
            </a:r>
            <a:r>
              <a:t> </a:t>
            </a:r>
            <a:r>
              <a:rPr lang="de-DE" err="1"/>
              <a:t>honorieren</a:t>
            </a:r>
            <a:r>
              <a: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Obwohl die technische Windverfügbarkeit im Norden hoch war, wurde Wind an diesem Tag bis zu 25 Prozent abgeregelt – nicht aus Marktgründen, sondern durch Redispatch und Einspeisemanagement, weil die Netze die Energie nicht in den Süden transportieren konnten. Die Folge: Der Intraday-VWAP notierte über weite Strecken des Tages über dem Day-Ahead-Spotpreis – der Markt preiste die kurzfristige Knappheit im Süden ein. Am Abend, als Solar wegfiel und der Wind weiter limitiert blieb, stieg der Preis auf rund 250 Euro pro Megawattstunde bei einer Last von bis zu 58 Gigawatt.</a:t>
            </a:r>
          </a:p>
          <a:p>
            <a:endParaRPr lang="de-DE"/>
          </a:p>
          <a:p>
            <a:r>
              <a:rPr lang="de-DE"/>
              <a:t>Rein rechnerisch ließe sich genau dieser Spread heben: laden im abgeregelten Norden, entladen in die Abendspitze im Süden. Das zeigt aber auch die Grenze, die wir gerade angesprochen haben: Ein Speicher braucht dafür entweder einen Standort und eine Vermarktung, die diesen regionalen Unterschied gezielt adressieren, oder ein Preissignal, das ihn von selbst dorthin lenkt. Beides ist mit dem heutigen bundesweit einheitlichen Day-Ahead-Preis nicht automatisch gegeben – genau deshalb bleibt dieser Tag ein starkes Argument sowohl für gezielt platzierten Speicherausbau als auch für eine Weiterentwicklung der Marktanreize.</a:t>
            </a:r>
          </a:p>
        </p:txBody>
      </p:sp>
      <p:sp>
        <p:nvSpPr>
          <p:cNvPr id="4" name="Foliennummernplatzhalter 3"/>
          <p:cNvSpPr>
            <a:spLocks noGrp="1"/>
          </p:cNvSpPr>
          <p:nvPr>
            <p:ph type="sldNum" sz="quarter" idx="5"/>
          </p:nvPr>
        </p:nvSpPr>
        <p:spPr/>
        <p:txBody>
          <a:bodyPr/>
          <a:lstStyle/>
          <a:p>
            <a:fld id="{32F248E7-51AE-DC43-94D1-FCDE8B4BEC10}" type="slidenum">
              <a:rPr lang="en-US" smtClean="0"/>
              <a:pPr/>
              <a:t>9</a:t>
            </a:fld>
            <a:endParaRPr lang="en-US"/>
          </a:p>
        </p:txBody>
      </p:sp>
    </p:spTree>
    <p:extLst>
      <p:ext uri="{BB962C8B-B14F-4D97-AF65-F5344CB8AC3E}">
        <p14:creationId xmlns:p14="http://schemas.microsoft.com/office/powerpoint/2010/main" val="704020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DCC5E-885A-B540-C48B-E95BC4BF196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280DC1-FB89-7B8A-CF4E-72B7FED6C2A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AF7058E-C4DC-30D8-13A8-89532D982F03}"/>
              </a:ext>
            </a:extLst>
          </p:cNvPr>
          <p:cNvSpPr>
            <a:spLocks noGrp="1"/>
          </p:cNvSpPr>
          <p:nvPr>
            <p:ph type="body" idx="1"/>
          </p:nvPr>
        </p:nvSpPr>
        <p:spPr/>
        <p:txBody>
          <a:bodyPr/>
          <a:lstStyle/>
          <a:p>
            <a:r>
              <a:rPr lang="de-DE"/>
              <a:t>Zweites Fallbeispiel: der 13. Juni, der Tag mit der bislang höchsten verfügbaren Erzeugung aus Wind und Solar gemeinsam in diesem Sommer – eine geradezu ideale Wetterlage mit viel Sonne und gleichzeitig kräftigem Wind. Dieses Muster zeigt ein verwandtes, aber eigenständiges Problem: Reine Mengenüberschüsse lassen sich nicht allein durch mehr Speicherkapazität lösen, wenn die Anreize nicht zur richtigen Zeit am richtigen Ort wirken. Schauen wir uns an, was das für den Markt bedeutet hat.</a:t>
            </a:r>
          </a:p>
        </p:txBody>
      </p:sp>
      <p:sp>
        <p:nvSpPr>
          <p:cNvPr id="4" name="Foliennummernplatzhalter 3">
            <a:extLst>
              <a:ext uri="{FF2B5EF4-FFF2-40B4-BE49-F238E27FC236}">
                <a16:creationId xmlns:a16="http://schemas.microsoft.com/office/drawing/2014/main" id="{40AB96DF-E79C-7605-E7B3-F026A698DB21}"/>
              </a:ext>
            </a:extLst>
          </p:cNvPr>
          <p:cNvSpPr>
            <a:spLocks noGrp="1"/>
          </p:cNvSpPr>
          <p:nvPr>
            <p:ph type="sldNum" sz="quarter" idx="5"/>
          </p:nvPr>
        </p:nvSpPr>
        <p:spPr/>
        <p:txBody>
          <a:bodyPr/>
          <a:lstStyle/>
          <a:p>
            <a:fld id="{32F248E7-51AE-DC43-94D1-FCDE8B4BEC10}" type="slidenum">
              <a:rPr lang="en-US" smtClean="0"/>
              <a:pPr/>
              <a:t>10</a:t>
            </a:fld>
            <a:endParaRPr lang="en-US"/>
          </a:p>
        </p:txBody>
      </p:sp>
    </p:spTree>
    <p:extLst>
      <p:ext uri="{BB962C8B-B14F-4D97-AF65-F5344CB8AC3E}">
        <p14:creationId xmlns:p14="http://schemas.microsoft.com/office/powerpoint/2010/main" val="574231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09B7F-E72D-8065-765D-7A9647566C7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F0D392-DE48-5D2A-D56E-9F3CDD62541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251B2E-94EC-9533-ADB3-33C2D07EC1A8}"/>
              </a:ext>
            </a:extLst>
          </p:cNvPr>
          <p:cNvSpPr>
            <a:spLocks noGrp="1"/>
          </p:cNvSpPr>
          <p:nvPr>
            <p:ph type="body" idx="1"/>
          </p:nvPr>
        </p:nvSpPr>
        <p:spPr/>
        <p:txBody>
          <a:bodyPr/>
          <a:lstStyle/>
          <a:p>
            <a:r>
              <a:rPr lang="de-DE"/>
              <a:t>An diesem Tag wurden rund 355 Gigawattstunden Erzeugung abgeregelt – davon 288 GWh Wind und 67 GWh Solar. Zum Vergleich: Die zu diesem Zeitpunkt in Deutschland installierte Großspeicherkapazität lag bei rund 12 Gigawattstunden – selbst eine vollständige Ladung aller Großspeicher hätte also nur einen Bruchteil der abgeregelten Energiemenge aufnehmen können.</a:t>
            </a:r>
          </a:p>
          <a:p>
            <a:endParaRPr lang="de-DE"/>
          </a:p>
          <a:p>
            <a:r>
              <a:rPr lang="de-DE"/>
              <a:t>Das ist aber nicht nur eine Frage der Kapazität: Ein Großteil der Abregelung an solchen Tagen ist lokal bedingt, durch Netzengpässe vor Ort, die ein bundesweiter Spotpreis gar nicht abbildet. Selbst eine deutlich größere, aber rein nach dem nationalen Preissignal gesteuerte Speicherflotte würde deshalb nicht automatisch dort laden, wo der Überschuss tatsächlich anfällt. Das zeigt dieselbe Lücke wie beim Nord-Süd-Gefälle: Es braucht einen gezielten, auch regional gedachten Speicherausbau an den Erzeugungsschwerpunkten selbst – und Marktanreize, die lokale Überschüsse auch tatsächlich sichtbar machen, damit Speicher sie heben können.</a:t>
            </a:r>
          </a:p>
        </p:txBody>
      </p:sp>
      <p:sp>
        <p:nvSpPr>
          <p:cNvPr id="4" name="Foliennummernplatzhalter 3">
            <a:extLst>
              <a:ext uri="{FF2B5EF4-FFF2-40B4-BE49-F238E27FC236}">
                <a16:creationId xmlns:a16="http://schemas.microsoft.com/office/drawing/2014/main" id="{BAC6B8F2-C07F-4971-30B0-1A6BCD47851E}"/>
              </a:ext>
            </a:extLst>
          </p:cNvPr>
          <p:cNvSpPr>
            <a:spLocks noGrp="1"/>
          </p:cNvSpPr>
          <p:nvPr>
            <p:ph type="sldNum" sz="quarter" idx="5"/>
          </p:nvPr>
        </p:nvSpPr>
        <p:spPr/>
        <p:txBody>
          <a:bodyPr/>
          <a:lstStyle/>
          <a:p>
            <a:fld id="{32F248E7-51AE-DC43-94D1-FCDE8B4BEC10}" type="slidenum">
              <a:rPr lang="en-US" smtClean="0"/>
              <a:pPr/>
              <a:t>11</a:t>
            </a:fld>
            <a:endParaRPr lang="en-US"/>
          </a:p>
        </p:txBody>
      </p:sp>
    </p:spTree>
    <p:extLst>
      <p:ext uri="{BB962C8B-B14F-4D97-AF65-F5344CB8AC3E}">
        <p14:creationId xmlns:p14="http://schemas.microsoft.com/office/powerpoint/2010/main" val="619987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5326B-8BC6-1D15-A494-A2EF7E2A32D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ECF578F-88DC-8C02-CBEA-1AEE88A5747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DB75089-9E5D-2365-287D-1CC8E8D31254}"/>
              </a:ext>
            </a:extLst>
          </p:cNvPr>
          <p:cNvSpPr>
            <a:spLocks noGrp="1"/>
          </p:cNvSpPr>
          <p:nvPr>
            <p:ph type="body" idx="1"/>
          </p:nvPr>
        </p:nvSpPr>
        <p:spPr/>
        <p:txBody>
          <a:bodyPr/>
          <a:lstStyle/>
          <a:p>
            <a:r>
              <a:rPr lang="de-DE"/>
              <a:t>Das dritte und letzte Fallbeispiel vom 28. August zeigt eine andere Fehlerquelle: kurzfristige Wetterunsicherheit. Gegen Mittag wurde die Solarprognose um rund 7 Gigawatt nach unten korrigiert, gleichzeitig blieb kurz vor 12 Uhr spontan Winderzeugung aus. Die reale Einspeisung lag damit deutlich unter der am Vortag eingepreisten Prognose – es entstand eine kurzfristige Unterdeckung im Netz. Die Folge war eine Eskalation des Ausgleichsenergiepreises auf 3.730 Euro pro Megawattstunde, ein Vielfaches des Spot- und Intraday-Niveaus. Bemerkenswert: Der Day-Ahead-Spotpreis blieb mit rund 100 bis 200 Euro ruhig, weil der Fehler am Vortag ja noch nicht bekannt war – die Eskalation traf ausschließlich Intraday und Ausgleichsenergie. Für Batteriespeicher mit schneller Reaktionsfähigkeit ist genau das der Markt, in dem sich Flexibilität am stärksten auszahlt: Prognosefehler und kurzfristige Knappheiten lassen sich mit Sekunden- bis Minutenreaktion monetarisieren, wo klassische Erzeugung gar nicht mehr reagieren kann.</a:t>
            </a:r>
          </a:p>
          <a:p>
            <a:endParaRPr lang="de-DE"/>
          </a:p>
          <a:p>
            <a:r>
              <a:rPr lang="de-DE"/>
              <a:t>Diese drei Tage – Hellbrise, Nord-Süd-Gefälle und Prognosefehler – sind kein Zufall, sondern das neue Normal einer Stromversorgung mit hohem Erneuerbaren-Anteil. Zusammen zeigen sie zwei Seiten derselben Medaille: Wo Preissignale regional oder zeitlich zu grob sind, bleibt viel Potenzial für Speicher ungenutzt – wie bei der Hellbrise und dem Nord-Süd-Gefälle. Wo Preise dagegen in Echtzeit auf echte Knappheit reagieren, wie im Ausgleichsenergiemarkt, wird schnelle Flexibilität bereits heute honoriert. Genau dieses Spannungsfeld aus Potenzial und noch unvollständigen Anreizen liefert den Rahmen für ein neues Werkzeug, das es jetzt mit echten Marktdaten greifbar macht – und für den Ausbau der Großbatteriespeicher in Deutschland, den wir im Anschluss im Detail zeigen.</a:t>
            </a:r>
          </a:p>
        </p:txBody>
      </p:sp>
      <p:sp>
        <p:nvSpPr>
          <p:cNvPr id="4" name="Foliennummernplatzhalter 3">
            <a:extLst>
              <a:ext uri="{FF2B5EF4-FFF2-40B4-BE49-F238E27FC236}">
                <a16:creationId xmlns:a16="http://schemas.microsoft.com/office/drawing/2014/main" id="{23239D90-D9DA-9C7D-1D63-5337FF568149}"/>
              </a:ext>
            </a:extLst>
          </p:cNvPr>
          <p:cNvSpPr>
            <a:spLocks noGrp="1"/>
          </p:cNvSpPr>
          <p:nvPr>
            <p:ph type="sldNum" sz="quarter" idx="5"/>
          </p:nvPr>
        </p:nvSpPr>
        <p:spPr/>
        <p:txBody>
          <a:bodyPr/>
          <a:lstStyle/>
          <a:p>
            <a:fld id="{32F248E7-51AE-DC43-94D1-FCDE8B4BEC10}" type="slidenum">
              <a:rPr lang="en-US" smtClean="0"/>
              <a:pPr/>
              <a:t>12</a:t>
            </a:fld>
            <a:endParaRPr lang="en-US"/>
          </a:p>
        </p:txBody>
      </p:sp>
    </p:spTree>
    <p:extLst>
      <p:ext uri="{BB962C8B-B14F-4D97-AF65-F5344CB8AC3E}">
        <p14:creationId xmlns:p14="http://schemas.microsoft.com/office/powerpoint/2010/main" val="3635197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16DC-F3CD-6752-C1B8-F4FF4F825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066C9-1146-51D0-5CA2-0CC3D194A0A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18F4475-1366-2ED3-D51A-0DBD453023CF}"/>
              </a:ext>
            </a:extLst>
          </p:cNvPr>
          <p:cNvSpPr>
            <a:spLocks noGrp="1"/>
          </p:cNvSpPr>
          <p:nvPr>
            <p:ph type="body" sz="quarter" idx="3"/>
          </p:nvPr>
        </p:nvSpPr>
        <p:spPr/>
        <p:txBody>
          <a:bodyPr/>
          <a:lstStyle/>
          <a:p>
            <a:r>
              <a:rPr lang="de-DE"/>
              <a:t>Ein Beleg, der genau in unsere Erzählung passt: Das Fraunhofer ISE hat Anfang Oktober mit echten Marktdaten vorgerechnet, was mehr Batteriespeicher am Strommarkt bewirken – mit den tatsächlichen Geboten der Strombörse, nicht als Zukunftsmodell.</a:t>
            </a:r>
          </a:p>
          <a:p>
            <a:endParaRPr lang="de-DE"/>
          </a:p>
          <a:p>
            <a:r>
              <a:rPr lang="de-DE"/>
              <a:t>Für 2025 zeigt sich: Mit 20 Gigawatt zusätzlichen Speichern sinken die Stunden mit Preisen über 200 Euro pro Megawattstunde von 169 auf 20, die Stunden mit Negativpreisen von 575 auf 271. Der Marktwert von Solarstrom steigt um 35 Prozent. Am teuersten Tag des Jahres hätten die Speicher die Abendspitze von 583 auf 221 Euro gekappt, am günstigsten Tag den Mittagspreis von minus 250 auf minus 20 Euro angehoben.</a:t>
            </a:r>
          </a:p>
          <a:p>
            <a:endParaRPr lang="de-DE"/>
          </a:p>
          <a:p>
            <a:r>
              <a:rPr lang="de-DE"/>
              <a:t>Ein Vorbehalt zur Einordnung: Der Simulator rechnet mit einem bundesweit einheitlichen Preissignal – die regionale Nuance, die wir gerade diskutiert haben, bildet er nicht ab. Ob gezielt platzierte Speicher oder eine Strompreiszonen-Reform zusätzlich wirken würden, bleibt unsere eigene Einordnung, nicht Teil der ISE-Zahlen.</a:t>
            </a:r>
          </a:p>
          <a:p>
            <a:endParaRPr lang="de-DE"/>
          </a:p>
          <a:p>
            <a:r>
              <a:rPr lang="de-DE"/>
              <a:t>Mit anderen Worten: Genau die Extrema, die wir gerade gesehen haben, sind der Beweis dafür, dass mehr Speicher im Markt wirkt – jetzt erstmals mit einer öffentlichen, tagesaktuellen Auswertung auf echter Datenbasis belegt, nicht nur unsere eigene Einschätzung.</a:t>
            </a:r>
          </a:p>
          <a:p>
            <a:endParaRPr lang="de-DE"/>
          </a:p>
          <a:p>
            <a:r>
              <a:rPr lang="de-DE"/>
              <a:t>Und damit zu den Ausbauzahlen.</a:t>
            </a:r>
          </a:p>
        </p:txBody>
      </p:sp>
      <p:sp>
        <p:nvSpPr>
          <p:cNvPr id="4" name="Slide Number Placeholder 3">
            <a:extLst>
              <a:ext uri="{FF2B5EF4-FFF2-40B4-BE49-F238E27FC236}">
                <a16:creationId xmlns:a16="http://schemas.microsoft.com/office/drawing/2014/main" id="{FE94CC6F-932C-4095-5643-0B1E4C1DFD86}"/>
              </a:ext>
            </a:extLst>
          </p:cNvPr>
          <p:cNvSpPr>
            <a:spLocks noGrp="1"/>
          </p:cNvSpPr>
          <p:nvPr>
            <p:ph type="sldNum" sz="quarter" idx="5"/>
          </p:nvPr>
        </p:nvSpPr>
        <p:spPr/>
      </p:sp>
    </p:spTree>
    <p:extLst>
      <p:ext uri="{BB962C8B-B14F-4D97-AF65-F5344CB8AC3E}">
        <p14:creationId xmlns:p14="http://schemas.microsoft.com/office/powerpoint/2010/main" val="487803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F8BC2-C426-D88A-13EC-AAC38260397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66A4A2-EC52-4794-7E3C-B5C0612D7B2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DA7F6AC-CB43-D5B8-8658-99AE073139C7}"/>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AD9A7D73-5E7F-719B-49E8-FFD6778AF92A}"/>
              </a:ext>
            </a:extLst>
          </p:cNvPr>
          <p:cNvSpPr>
            <a:spLocks noGrp="1"/>
          </p:cNvSpPr>
          <p:nvPr>
            <p:ph type="sldNum" sz="quarter" idx="5"/>
          </p:nvPr>
        </p:nvSpPr>
        <p:spPr/>
        <p:txBody>
          <a:bodyPr/>
          <a:lstStyle/>
          <a:p>
            <a:fld id="{32F248E7-51AE-DC43-94D1-FCDE8B4BEC10}" type="slidenum">
              <a:rPr lang="en-US" smtClean="0"/>
              <a:pPr/>
              <a:t>14</a:t>
            </a:fld>
            <a:endParaRPr lang="en-US"/>
          </a:p>
        </p:txBody>
      </p:sp>
    </p:spTree>
    <p:extLst>
      <p:ext uri="{BB962C8B-B14F-4D97-AF65-F5344CB8AC3E}">
        <p14:creationId xmlns:p14="http://schemas.microsoft.com/office/powerpoint/2010/main" val="772929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de-DE"/>
              <a:t>Schauen wir also im Folgenden zunächst auf die Marktentwicklung bei Großbatteriespeichern für den Monat September. Der Bestand liegt inklusive Gewerbespeichern mittlerweile bei 10,78 Gigawattstunden, allein Großspeicher bei 8,94 Gigawattstunden bzw. 4,41 Gigawatt installierter Leistung.</a:t>
            </a:r>
          </a:p>
          <a:p>
            <a:endParaRPr lang="de-DE"/>
          </a:p>
          <a:p>
            <a:r>
              <a:rPr lang="de-DE"/>
              <a:t>Ein methodischer Hinweis vorweg, der auch für die monatlichen </a:t>
            </a:r>
            <a:r>
              <a:rPr lang="de-DE" err="1"/>
              <a:t>Zubauzahlen</a:t>
            </a:r>
            <a:r>
              <a:rPr lang="de-DE"/>
              <a:t> gilt: Der für August gemeldete Bestand wurde nachträglich von 8,24 auf 8,64 Gigawattstunden korrigiert – das </a:t>
            </a:r>
            <a:r>
              <a:rPr lang="de-DE" err="1"/>
              <a:t>MaStR</a:t>
            </a:r>
            <a:r>
              <a:rPr lang="de-DE"/>
              <a:t> verzeichnet neue Anlagen mit Meldeverzug, aktuelle Monatswerte sind daher vorläufig.</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A9AE5-F8A7-3B54-CF3A-8909F7776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C20B0-C60D-60BC-6E6B-4F580920DF2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42DF82-8A85-1775-C0F2-2DD7B30D5246}"/>
              </a:ext>
            </a:extLst>
          </p:cNvPr>
          <p:cNvSpPr>
            <a:spLocks noGrp="1"/>
          </p:cNvSpPr>
          <p:nvPr>
            <p:ph type="body" sz="quarter" idx="3"/>
          </p:nvPr>
        </p:nvSpPr>
        <p:spPr/>
        <p:txBody>
          <a:bodyPr/>
          <a:lstStyle/>
          <a:p>
            <a:r>
              <a:rPr lang="de-DE"/>
              <a:t>Der aktuelle Bestand von 4,41 Gigawatt bzw. 8,94 Gigawattstunden ordnet sich weiterhin in den ÜNB-Wachstumstrichter aus dem </a:t>
            </a:r>
            <a:r>
              <a:rPr lang="de-DE" err="1"/>
              <a:t>Szenariorahmenentwurf</a:t>
            </a:r>
            <a:r>
              <a:rPr lang="de-DE"/>
              <a:t> ein, der bis 2040 eine Spanne von 84 bis 103 Gigawatt bzw. 168 bis 206 Gigawattstunden erwartet. Die Konsultation dazu ist Ende September ausgelaufen und wird derzeit von der Bundesnetzagentur ausgewertet – ein Ergebnis liegt noch nicht vor, daher an dieser Stelle nur der Zahlen-Refresh ohne neue Einordnung.</a:t>
            </a:r>
          </a:p>
          <a:p>
            <a:pPr rtl="0"/>
            <a:endParaRPr lang="de-DE"/>
          </a:p>
          <a:p>
            <a:pPr rtl="0"/>
            <a:r>
              <a:rPr lang="de-DE"/>
              <a:t>Dieser erstreckt sich im Netzentwicklungsplan bis zum Jahr 2040 auf eine Spanne zwischen 84-103 GW bzw. 168-206 Gigawattstunden. Die vier Übertragungsnetzbetreiber haben am 30. Juni 2026 ihren </a:t>
            </a:r>
            <a:r>
              <a:rPr lang="de-DE" err="1"/>
              <a:t>Szenariorahmenentwurf</a:t>
            </a:r>
            <a:r>
              <a:rPr lang="de-DE"/>
              <a:t> zum Netzentwicklungsplan Strom 2040/2045, Version 2027, an die Bundesnetzagentur übergeben; die öffentliche Konsultation läuft aktuell bis zum 28. September 2026. Nach eigener Aussage der ÜNB wurden dabei deutlich mehr Großspeicher als im vorherigen Planungszyklus angenommen. </a:t>
            </a:r>
          </a:p>
        </p:txBody>
      </p:sp>
      <p:sp>
        <p:nvSpPr>
          <p:cNvPr id="4" name="Slide Number Placeholder 3">
            <a:extLst>
              <a:ext uri="{FF2B5EF4-FFF2-40B4-BE49-F238E27FC236}">
                <a16:creationId xmlns:a16="http://schemas.microsoft.com/office/drawing/2014/main" id="{E9D9292B-89E8-7C0C-1F78-1357512EB20E}"/>
              </a:ext>
            </a:extLst>
          </p:cNvPr>
          <p:cNvSpPr>
            <a:spLocks noGrp="1"/>
          </p:cNvSpPr>
          <p:nvPr>
            <p:ph type="sldNum" sz="quarter" idx="5"/>
          </p:nvPr>
        </p:nvSpPr>
        <p:spPr/>
      </p:sp>
    </p:spTree>
    <p:extLst>
      <p:ext uri="{BB962C8B-B14F-4D97-AF65-F5344CB8AC3E}">
        <p14:creationId xmlns:p14="http://schemas.microsoft.com/office/powerpoint/2010/main" val="373504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Seit Jahresbeginn sind rund 4,66 Gigawattstunden Großbatteriespeicher hinzugekommen, inklusive Gewerbespeicher 5,13 Gigawattstunden. Der reine Septemberwert von 298 Megawattstunden wirkt niedrig – das ist, wie eben erwähnt, der bekannte Meldeverzug und kein echter Einbruch: Der ursprünglich gemeldete YTD-Zubau bis August wurde bereits von 4,03 auf 4,37 Gigawattstunden nach oben korrigiert.</a:t>
            </a:r>
          </a:p>
          <a:p>
            <a:endParaRPr lang="de-DE"/>
          </a:p>
          <a:p>
            <a:r>
              <a:rPr lang="de-DE"/>
              <a:t>Trotz der Herausforderungen bei Regulatorik und Finanzierungssicherung bleibt die Pipeline gut gefüllt.</a:t>
            </a:r>
          </a:p>
        </p:txBody>
      </p:sp>
      <p:sp>
        <p:nvSpPr>
          <p:cNvPr id="4" name="Foliennummernplatzhalter 3"/>
          <p:cNvSpPr>
            <a:spLocks noGrp="1"/>
          </p:cNvSpPr>
          <p:nvPr>
            <p:ph type="sldNum" sz="quarter" idx="5"/>
          </p:nvPr>
        </p:nvSpPr>
        <p:spPr/>
        <p:txBody>
          <a:bodyPr/>
          <a:lstStyle/>
          <a:p>
            <a:fld id="{32F248E7-51AE-DC43-94D1-FCDE8B4BEC10}" type="slidenum">
              <a:rPr lang="en-US" smtClean="0"/>
              <a:pPr/>
              <a:t>17</a:t>
            </a:fld>
            <a:endParaRPr lang="en-US"/>
          </a:p>
        </p:txBody>
      </p:sp>
    </p:spTree>
    <p:extLst>
      <p:ext uri="{BB962C8B-B14F-4D97-AF65-F5344CB8AC3E}">
        <p14:creationId xmlns:p14="http://schemas.microsoft.com/office/powerpoint/2010/main" val="2628945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2BD68-9DD5-54FF-7F02-9B5334081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472BC-A62F-7CCA-31EA-BD5AF926863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60475FA-D066-3631-61F6-721D93ED1A5E}"/>
              </a:ext>
            </a:extLst>
          </p:cNvPr>
          <p:cNvSpPr>
            <a:spLocks noGrp="1"/>
          </p:cNvSpPr>
          <p:nvPr>
            <p:ph type="body" sz="quarter" idx="3"/>
          </p:nvPr>
        </p:nvSpPr>
        <p:spPr/>
        <p:txBody>
          <a:bodyPr/>
          <a:lstStyle/>
          <a:p>
            <a:r>
              <a:rPr lang="de-DE"/>
              <a:t>Wie viel vom Bestand steht eigentlich gemeinsam mit PV? Das lässt sich im </a:t>
            </a:r>
            <a:r>
              <a:rPr lang="de-DE" err="1"/>
              <a:t>MaStR</a:t>
            </a:r>
            <a:r>
              <a:rPr lang="de-DE"/>
              <a:t> nicht direkt auslesen, deshalb schätzen wir es über drei Evidenzstufen: „high“ (gemeinsam registrierte Einheit), „medium“ (gleiche </a:t>
            </a:r>
            <a:r>
              <a:rPr lang="de-DE" err="1"/>
              <a:t>MaStR</a:t>
            </a:r>
            <a:r>
              <a:rPr lang="de-DE"/>
              <a:t>-Lokation) und „low“ (gleicher Betreiber, Nähe &lt; 350 m) – kurz zur Erinnerung, da wir das letzten Monat ausführlicher erklärt hatten.</a:t>
            </a:r>
          </a:p>
          <a:p>
            <a:endParaRPr lang="de-DE"/>
          </a:p>
          <a:p>
            <a:r>
              <a:rPr lang="de-DE"/>
              <a:t>Aktuell ergibt sich eine Bandbreite von 239 bis 506 Anlagen bzw. 1,329 bis 3,317 Gigawattstunden – ein spürbarer Zuwachs. Am stärksten wächst die verlässlichste Stufe „high“: von 96 auf 127 Anlagen (+32 %) bzw. 497 auf 691 Megawattstunden (+39 %) – das klarste Wachstumssignal im Datensatz.</a:t>
            </a:r>
          </a:p>
          <a:p>
            <a:endParaRPr lang="de-DE"/>
          </a:p>
          <a:p>
            <a:r>
              <a:rPr lang="de-DE"/>
              <a:t>Das sind Schätzungen, keine exakte Statistik, zeigen aber: Co-Location bleibt ein Wachstumsfeld.</a:t>
            </a:r>
          </a:p>
        </p:txBody>
      </p:sp>
      <p:sp>
        <p:nvSpPr>
          <p:cNvPr id="4" name="Slide Number Placeholder 3">
            <a:extLst>
              <a:ext uri="{FF2B5EF4-FFF2-40B4-BE49-F238E27FC236}">
                <a16:creationId xmlns:a16="http://schemas.microsoft.com/office/drawing/2014/main" id="{6D1B1FDD-58A5-8B64-F955-C03172D93548}"/>
              </a:ext>
            </a:extLst>
          </p:cNvPr>
          <p:cNvSpPr>
            <a:spLocks noGrp="1"/>
          </p:cNvSpPr>
          <p:nvPr>
            <p:ph type="sldNum" sz="quarter" idx="5"/>
          </p:nvPr>
        </p:nvSpPr>
        <p:spPr/>
      </p:sp>
    </p:spTree>
    <p:extLst>
      <p:ext uri="{BB962C8B-B14F-4D97-AF65-F5344CB8AC3E}">
        <p14:creationId xmlns:p14="http://schemas.microsoft.com/office/powerpoint/2010/main" val="2681977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Das EEG 2027 und das Netzpaket haben wir im September bereits im Detail erklärt – insbesondere, wie die Mindesterlösregelung über den Refinanzierungsbeitrag gerade Grünstromspeicher trifft, weil deren Entladung EEG-rechtlich als verzögerte Anlagen-Einspeisung zählt. Diese Mechanik bleibt unverändert, deshalb heute nur das Update zum Gesetzgebungsverfahren.</a:t>
            </a:r>
          </a:p>
          <a:p>
            <a:endParaRPr/>
          </a:p>
          <a:p>
            <a:r>
              <a:t>Seit dem 24. September sind beide Reformen offiziell im Bundestag, unter der Drucksache 21/7867. Treiber bleibt das Auslaufen der EU-Beihilfegenehmigung für das aktuelle EEG-Fördersystem zum 31. Dezember 2026 – daher das hohe Tempo: Anhörungen sind für den 5. und 7. Oktober angesetzt, ein Beschluss wird bereits Mitte Oktober anvisiert. Das ist deutlich früher als der zuvor kolportierte Bundesrats-Termin um den 20. November.</a:t>
            </a:r>
          </a:p>
          <a:p>
            <a:endParaRPr/>
          </a:p>
          <a:p>
            <a:r>
              <a:t>Für die Wirtschaftlichkeit von Co-Location-Projekten mit reinem Grünstromspeicher heißt das: Das Risiko aus der Mindesterlösregelung sollte jetzt endgültig strukturell eingepreist werden, die Wirksamkeit zum 1. Januar 2027 wird mit diesem Fahrplan deutlich realistischer.</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Kommen</a:t>
            </a:r>
            <a:r>
              <a:t> </a:t>
            </a:r>
            <a:r>
              <a:rPr err="1"/>
              <a:t>wir</a:t>
            </a:r>
            <a:r>
              <a:t> </a:t>
            </a:r>
            <a:r>
              <a:rPr err="1"/>
              <a:t>zum</a:t>
            </a:r>
            <a:r>
              <a:t> </a:t>
            </a:r>
            <a:r>
              <a:rPr err="1"/>
              <a:t>Dauerbrenner</a:t>
            </a:r>
            <a:r>
              <a:t>-Thema </a:t>
            </a:r>
            <a:r>
              <a:rPr err="1"/>
              <a:t>Netzentgelte</a:t>
            </a:r>
            <a:r>
              <a:t> – </a:t>
            </a:r>
            <a:r>
              <a:rPr err="1"/>
              <a:t>mit</a:t>
            </a:r>
            <a:r>
              <a:t> </a:t>
            </a:r>
            <a:r>
              <a:rPr err="1"/>
              <a:t>einer</a:t>
            </a:r>
            <a:r>
              <a:t> </a:t>
            </a:r>
            <a:r>
              <a:rPr err="1"/>
              <a:t>wichtigen</a:t>
            </a:r>
            <a:r>
              <a:t> </a:t>
            </a:r>
            <a:r>
              <a:rPr err="1"/>
              <a:t>Neuigkeit</a:t>
            </a:r>
            <a:r>
              <a:t> </a:t>
            </a:r>
            <a:r>
              <a:rPr err="1"/>
              <a:t>seit</a:t>
            </a:r>
            <a:r>
              <a:t> </a:t>
            </a:r>
            <a:r>
              <a:rPr lang="de-DE"/>
              <a:t>dem letzten Webinar</a:t>
            </a:r>
            <a:r>
              <a:t>: Die </a:t>
            </a:r>
            <a:r>
              <a:rPr err="1"/>
              <a:t>Konsultation</a:t>
            </a:r>
            <a:r>
              <a:t> </a:t>
            </a:r>
            <a:r>
              <a:rPr err="1"/>
              <a:t>zum</a:t>
            </a:r>
            <a:r>
              <a:t> </a:t>
            </a:r>
            <a:r>
              <a:rPr err="1"/>
              <a:t>AgNes-Festlegungsentwurf</a:t>
            </a:r>
            <a:r>
              <a:t> </a:t>
            </a:r>
            <a:r>
              <a:rPr err="1"/>
              <a:t>ist</a:t>
            </a:r>
            <a:r>
              <a:t> am 18. September </a:t>
            </a:r>
            <a:r>
              <a:rPr err="1"/>
              <a:t>zu</a:t>
            </a:r>
            <a:r>
              <a:t> Ende </a:t>
            </a:r>
            <a:r>
              <a:rPr err="1"/>
              <a:t>gegangen</a:t>
            </a:r>
            <a:r>
              <a:t>, und die Branche hat </a:t>
            </a:r>
            <a:r>
              <a:rPr err="1"/>
              <a:t>sich</a:t>
            </a:r>
            <a:r>
              <a:t> </a:t>
            </a:r>
            <a:r>
              <a:rPr err="1"/>
              <a:t>geschlossen</a:t>
            </a:r>
            <a:r>
              <a:t> </a:t>
            </a:r>
            <a:r>
              <a:rPr err="1"/>
              <a:t>positioniert</a:t>
            </a:r>
            <a:r>
              <a:t>. VKU, BDEW, BDI, BEE und </a:t>
            </a:r>
            <a:r>
              <a:rPr err="1"/>
              <a:t>bne</a:t>
            </a:r>
            <a:r>
              <a:t> </a:t>
            </a:r>
            <a:r>
              <a:rPr err="1"/>
              <a:t>lehnen</a:t>
            </a:r>
            <a:r>
              <a:t> das </a:t>
            </a:r>
            <a:r>
              <a:rPr err="1"/>
              <a:t>vorgeschlagene</a:t>
            </a:r>
            <a:r>
              <a:t> </a:t>
            </a:r>
            <a:r>
              <a:rPr err="1"/>
              <a:t>Einspeiseentgelt</a:t>
            </a:r>
            <a:r>
              <a:t> von 4 bis 7 Euro je Kilowatt und Jahr ab und </a:t>
            </a:r>
            <a:r>
              <a:rPr err="1"/>
              <a:t>fordern</a:t>
            </a:r>
            <a:r>
              <a:t> </a:t>
            </a:r>
            <a:r>
              <a:rPr err="1"/>
              <a:t>stattdessen</a:t>
            </a:r>
            <a:r>
              <a:t> </a:t>
            </a:r>
            <a:r>
              <a:rPr err="1"/>
              <a:t>ein</a:t>
            </a:r>
            <a:r>
              <a:t> regional </a:t>
            </a:r>
            <a:r>
              <a:rPr err="1"/>
              <a:t>differenziertes</a:t>
            </a:r>
            <a:r>
              <a:t> </a:t>
            </a:r>
            <a:r>
              <a:rPr err="1"/>
              <a:t>Baukostenzuschuss</a:t>
            </a:r>
            <a:r>
              <a:t>-Modell. Der BDEW </a:t>
            </a:r>
            <a:r>
              <a:rPr err="1"/>
              <a:t>verlangt</a:t>
            </a:r>
            <a:r>
              <a:t> </a:t>
            </a:r>
            <a:r>
              <a:rPr err="1"/>
              <a:t>zusätzlich</a:t>
            </a:r>
            <a:r>
              <a:t> </a:t>
            </a:r>
            <a:r>
              <a:rPr err="1"/>
              <a:t>eine</a:t>
            </a:r>
            <a:r>
              <a:t> </a:t>
            </a:r>
            <a:r>
              <a:rPr err="1"/>
              <a:t>Bagatellschwelle</a:t>
            </a:r>
            <a:r>
              <a:t> ab 30 Kilowatt.</a:t>
            </a:r>
          </a:p>
          <a:p>
            <a:endParaRPr/>
          </a:p>
          <a:p>
            <a:r>
              <a:t>Für </a:t>
            </a:r>
            <a:r>
              <a:rPr err="1"/>
              <a:t>Speicherbetreiber</a:t>
            </a:r>
            <a:r>
              <a:t> </a:t>
            </a:r>
            <a:r>
              <a:rPr err="1"/>
              <a:t>bleibt</a:t>
            </a:r>
            <a:r>
              <a:t> die </a:t>
            </a:r>
            <a:r>
              <a:rPr err="1"/>
              <a:t>zentrale</a:t>
            </a:r>
            <a:r>
              <a:t> </a:t>
            </a:r>
            <a:r>
              <a:rPr err="1"/>
              <a:t>Aussage</a:t>
            </a:r>
            <a:r>
              <a:t> </a:t>
            </a:r>
            <a:r>
              <a:rPr err="1"/>
              <a:t>positiv</a:t>
            </a:r>
            <a:r>
              <a:t>: Es </a:t>
            </a:r>
            <a:r>
              <a:rPr err="1"/>
              <a:t>wird</a:t>
            </a:r>
            <a:r>
              <a:t> </a:t>
            </a:r>
            <a:r>
              <a:rPr err="1"/>
              <a:t>kein</a:t>
            </a:r>
            <a:r>
              <a:t> </a:t>
            </a:r>
            <a:r>
              <a:rPr err="1"/>
              <a:t>Arbeitsentgelt</a:t>
            </a:r>
            <a:r>
              <a:t> </a:t>
            </a:r>
            <a:r>
              <a:rPr err="1"/>
              <a:t>geben</a:t>
            </a:r>
            <a:r>
              <a:t>, und der </a:t>
            </a:r>
            <a:r>
              <a:rPr err="1"/>
              <a:t>Bestandsschutz</a:t>
            </a:r>
            <a:r>
              <a:t> bis </a:t>
            </a:r>
            <a:r>
              <a:rPr err="1"/>
              <a:t>zum</a:t>
            </a:r>
            <a:r>
              <a:t> 4. August 2029 </a:t>
            </a:r>
            <a:r>
              <a:rPr err="1"/>
              <a:t>nach</a:t>
            </a:r>
            <a:r>
              <a:t> </a:t>
            </a:r>
            <a:r>
              <a:rPr err="1"/>
              <a:t>Paragraf</a:t>
            </a:r>
            <a:r>
              <a:t> 118 </a:t>
            </a:r>
            <a:r>
              <a:rPr err="1"/>
              <a:t>Absatz</a:t>
            </a:r>
            <a:r>
              <a:t> 6 </a:t>
            </a:r>
            <a:r>
              <a:rPr err="1"/>
              <a:t>EnWG</a:t>
            </a:r>
            <a:r>
              <a:t> </a:t>
            </a:r>
            <a:r>
              <a:rPr err="1"/>
              <a:t>ist</a:t>
            </a:r>
            <a:r>
              <a:t> </a:t>
            </a:r>
            <a:r>
              <a:rPr err="1"/>
              <a:t>bestätigt</a:t>
            </a:r>
            <a:r>
              <a:t>. Eine </a:t>
            </a:r>
            <a:r>
              <a:rPr err="1"/>
              <a:t>Verschiebung</a:t>
            </a:r>
            <a:r>
              <a:t> </a:t>
            </a:r>
            <a:r>
              <a:rPr err="1"/>
              <a:t>gibt</a:t>
            </a:r>
            <a:r>
              <a:t> es </a:t>
            </a:r>
            <a:r>
              <a:rPr err="1"/>
              <a:t>aber</a:t>
            </a:r>
            <a:r>
              <a:t> </a:t>
            </a:r>
            <a:r>
              <a:rPr err="1"/>
              <a:t>bei</a:t>
            </a:r>
            <a:r>
              <a:t> den </a:t>
            </a:r>
            <a:r>
              <a:rPr err="1"/>
              <a:t>dynamischen</a:t>
            </a:r>
            <a:r>
              <a:t> </a:t>
            </a:r>
            <a:r>
              <a:rPr err="1"/>
              <a:t>Netzentgelten</a:t>
            </a:r>
            <a:r>
              <a:t> für Speicher: Die </a:t>
            </a:r>
            <a:r>
              <a:rPr err="1"/>
              <a:t>greifen</a:t>
            </a:r>
            <a:r>
              <a:t> </a:t>
            </a:r>
            <a:r>
              <a:rPr err="1"/>
              <a:t>jetzt</a:t>
            </a:r>
            <a:r>
              <a:t> </a:t>
            </a:r>
            <a:r>
              <a:rPr err="1"/>
              <a:t>frühestens</a:t>
            </a:r>
            <a:r>
              <a:t> 2030 </a:t>
            </a:r>
            <a:r>
              <a:rPr err="1"/>
              <a:t>statt</a:t>
            </a:r>
            <a:r>
              <a:t> </a:t>
            </a:r>
            <a:r>
              <a:rPr err="1"/>
              <a:t>wie</a:t>
            </a:r>
            <a:r>
              <a:t> </a:t>
            </a:r>
            <a:r>
              <a:rPr err="1"/>
              <a:t>ursprünglich</a:t>
            </a:r>
            <a:r>
              <a:t> </a:t>
            </a:r>
            <a:r>
              <a:rPr err="1"/>
              <a:t>geplant</a:t>
            </a:r>
            <a:r>
              <a:t> 2029 – </a:t>
            </a:r>
            <a:r>
              <a:rPr err="1"/>
              <a:t>wegen</a:t>
            </a:r>
            <a:r>
              <a:t> des Smart-Meter-Rollouts. Für </a:t>
            </a:r>
            <a:r>
              <a:rPr err="1"/>
              <a:t>Einspeiser</a:t>
            </a:r>
            <a:r>
              <a:t> gilt </a:t>
            </a:r>
            <a:r>
              <a:rPr err="1"/>
              <a:t>ohnehin</a:t>
            </a:r>
            <a:r>
              <a:t> erst 2032.</a:t>
            </a:r>
          </a:p>
          <a:p>
            <a:endParaRPr lang="de-DE"/>
          </a:p>
          <a:p>
            <a:pPr lvl="0" rtl="0"/>
            <a:r>
              <a:rPr lang="de-DE"/>
              <a:t>VKU – Verband kommunaler Unternehmen</a:t>
            </a:r>
          </a:p>
          <a:p>
            <a:pPr lvl="0" rtl="0"/>
            <a:r>
              <a:rPr lang="de-DE"/>
              <a:t>BDEW – Bundesverband der Energie- und Wasserwirtschaft</a:t>
            </a:r>
          </a:p>
          <a:p>
            <a:pPr lvl="0" rtl="0"/>
            <a:r>
              <a:rPr lang="de-DE"/>
              <a:t>BDI – Bundesverband der Deutschen Industrie</a:t>
            </a:r>
          </a:p>
          <a:p>
            <a:pPr lvl="0" rtl="0"/>
            <a:r>
              <a:rPr lang="de-DE"/>
              <a:t>BEE – Bundesverband Erneuerbare Energie</a:t>
            </a:r>
          </a:p>
          <a:p>
            <a:pPr lvl="0" rtl="0"/>
            <a:r>
              <a:rPr lang="de-DE" err="1"/>
              <a:t>bne</a:t>
            </a:r>
            <a:r>
              <a:rPr lang="de-DE"/>
              <a:t> – Bundesverband Neue Energiewirtschaft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Weiter </a:t>
            </a:r>
            <a:r>
              <a:rPr err="1"/>
              <a:t>geht</a:t>
            </a:r>
            <a:r>
              <a:t> es </a:t>
            </a:r>
            <a:r>
              <a:rPr err="1"/>
              <a:t>mit</a:t>
            </a:r>
            <a:r>
              <a:t> </a:t>
            </a:r>
            <a:r>
              <a:rPr err="1"/>
              <a:t>einem</a:t>
            </a:r>
            <a:r>
              <a:t> Thema, das </a:t>
            </a:r>
            <a:r>
              <a:rPr err="1"/>
              <a:t>viele</a:t>
            </a:r>
            <a:r>
              <a:t> </a:t>
            </a:r>
            <a:r>
              <a:rPr err="1"/>
              <a:t>unserer</a:t>
            </a:r>
            <a:r>
              <a:t> Kunden </a:t>
            </a:r>
            <a:r>
              <a:rPr err="1"/>
              <a:t>mit</a:t>
            </a:r>
            <a:r>
              <a:t> Co-Location-</a:t>
            </a:r>
            <a:r>
              <a:rPr err="1"/>
              <a:t>Projekten</a:t>
            </a:r>
            <a:r>
              <a:t> </a:t>
            </a:r>
            <a:r>
              <a:rPr err="1"/>
              <a:t>direkt</a:t>
            </a:r>
            <a:r>
              <a:t> </a:t>
            </a:r>
            <a:r>
              <a:rPr err="1"/>
              <a:t>betrifft</a:t>
            </a:r>
            <a:r>
              <a:t>: die MiSpeL-</a:t>
            </a:r>
            <a:r>
              <a:rPr err="1"/>
              <a:t>Festlegung</a:t>
            </a:r>
            <a:r>
              <a:t> </a:t>
            </a:r>
            <a:r>
              <a:rPr err="1"/>
              <a:t>zur</a:t>
            </a:r>
            <a:r>
              <a:t> </a:t>
            </a:r>
            <a:r>
              <a:rPr err="1"/>
              <a:t>Mehrfachnutzung</a:t>
            </a:r>
            <a:r>
              <a:t> von </a:t>
            </a:r>
            <a:r>
              <a:rPr err="1"/>
              <a:t>Speichern</a:t>
            </a:r>
            <a:r>
              <a:t>. </a:t>
            </a:r>
            <a:endParaRPr lang="de-DE"/>
          </a:p>
          <a:p>
            <a:endParaRPr/>
          </a:p>
          <a:p>
            <a:r>
              <a:t>Ein </a:t>
            </a:r>
            <a:r>
              <a:rPr err="1"/>
              <a:t>wichtiger</a:t>
            </a:r>
            <a:r>
              <a:t> </a:t>
            </a:r>
            <a:r>
              <a:rPr err="1"/>
              <a:t>Vorbehalt</a:t>
            </a:r>
            <a:r>
              <a:t> </a:t>
            </a:r>
            <a:r>
              <a:rPr err="1"/>
              <a:t>zur</a:t>
            </a:r>
            <a:r>
              <a:t> </a:t>
            </a:r>
            <a:r>
              <a:rPr err="1"/>
              <a:t>Einordnung</a:t>
            </a:r>
            <a:r>
              <a:t>: Die finale </a:t>
            </a:r>
            <a:r>
              <a:rPr err="1"/>
              <a:t>Festlegung</a:t>
            </a:r>
            <a:r>
              <a:t> </a:t>
            </a:r>
            <a:r>
              <a:rPr err="1"/>
              <a:t>selbst</a:t>
            </a:r>
            <a:r>
              <a:t> </a:t>
            </a:r>
            <a:r>
              <a:rPr err="1"/>
              <a:t>ist</a:t>
            </a:r>
            <a:r>
              <a:t> </a:t>
            </a:r>
            <a:r>
              <a:rPr err="1"/>
              <a:t>zum</a:t>
            </a:r>
            <a:r>
              <a:t> </a:t>
            </a:r>
            <a:r>
              <a:rPr err="1"/>
              <a:t>heutigen</a:t>
            </a:r>
            <a:r>
              <a:t> </a:t>
            </a:r>
            <a:r>
              <a:rPr err="1"/>
              <a:t>Stichtag</a:t>
            </a:r>
            <a:r>
              <a:t> formal </a:t>
            </a:r>
            <a:r>
              <a:rPr err="1"/>
              <a:t>noch</a:t>
            </a:r>
            <a:r>
              <a:t> nicht </a:t>
            </a:r>
            <a:r>
              <a:rPr err="1"/>
              <a:t>erlassen</a:t>
            </a:r>
            <a:r>
              <a:t>. Die </a:t>
            </a:r>
            <a:r>
              <a:rPr err="1"/>
              <a:t>Bundesnetzagentur</a:t>
            </a:r>
            <a:r>
              <a:t> hat </a:t>
            </a:r>
            <a:r>
              <a:rPr err="1"/>
              <a:t>dazu</a:t>
            </a:r>
            <a:r>
              <a:t> erst am 2. Oktober </a:t>
            </a:r>
            <a:r>
              <a:rPr err="1"/>
              <a:t>einen</a:t>
            </a:r>
            <a:r>
              <a:t> </a:t>
            </a:r>
            <a:r>
              <a:rPr err="1"/>
              <a:t>Erläuterungsworkshop</a:t>
            </a:r>
            <a:r>
              <a:t> in Bonn </a:t>
            </a:r>
            <a:r>
              <a:rPr err="1"/>
              <a:t>abgehalten</a:t>
            </a:r>
            <a:r>
              <a:t> – das </a:t>
            </a:r>
            <a:r>
              <a:rPr err="1"/>
              <a:t>ursprünglich</a:t>
            </a:r>
            <a:r>
              <a:t> </a:t>
            </a:r>
            <a:r>
              <a:rPr err="1"/>
              <a:t>kolportierte</a:t>
            </a:r>
            <a:r>
              <a:t> Datum 1. Oktober stand </a:t>
            </a:r>
            <a:r>
              <a:rPr err="1"/>
              <a:t>im</a:t>
            </a:r>
            <a:r>
              <a:t> </a:t>
            </a:r>
            <a:r>
              <a:rPr err="1"/>
              <a:t>Arbeitsstand</a:t>
            </a:r>
            <a:r>
              <a:t> </a:t>
            </a:r>
            <a:r>
              <a:rPr err="1"/>
              <a:t>weiterhin</a:t>
            </a:r>
            <a:r>
              <a:t> in </a:t>
            </a:r>
            <a:r>
              <a:rPr err="1"/>
              <a:t>Klammern</a:t>
            </a:r>
            <a:r>
              <a:t>, war also nicht fix.</a:t>
            </a:r>
          </a:p>
          <a:p>
            <a:endParaRPr/>
          </a:p>
          <a:p>
            <a:r>
              <a:t>Für </a:t>
            </a:r>
            <a:r>
              <a:rPr err="1"/>
              <a:t>uns</a:t>
            </a:r>
            <a:r>
              <a:t> </a:t>
            </a:r>
            <a:r>
              <a:rPr err="1"/>
              <a:t>heißt</a:t>
            </a:r>
            <a:r>
              <a:t> das: Die </a:t>
            </a:r>
            <a:r>
              <a:rPr err="1"/>
              <a:t>Regelung</a:t>
            </a:r>
            <a:r>
              <a:t> </a:t>
            </a:r>
            <a:r>
              <a:rPr err="1"/>
              <a:t>tritt</a:t>
            </a:r>
            <a:r>
              <a:t> </a:t>
            </a:r>
            <a:r>
              <a:rPr err="1"/>
              <a:t>planmäßig</a:t>
            </a:r>
            <a:r>
              <a:t> </a:t>
            </a:r>
            <a:r>
              <a:rPr err="1"/>
              <a:t>genau</a:t>
            </a:r>
            <a:r>
              <a:t> </a:t>
            </a:r>
            <a:r>
              <a:rPr lang="de-DE"/>
              <a:t>diesen Monat </a:t>
            </a:r>
            <a:r>
              <a:t>in Kraft, </a:t>
            </a:r>
            <a:r>
              <a:rPr err="1"/>
              <a:t>ist</a:t>
            </a:r>
            <a:r>
              <a:t> </a:t>
            </a:r>
            <a:r>
              <a:rPr err="1"/>
              <a:t>zum</a:t>
            </a:r>
            <a:r>
              <a:t> </a:t>
            </a:r>
            <a:r>
              <a:rPr err="1"/>
              <a:t>jetzigen</a:t>
            </a:r>
            <a:r>
              <a:t> </a:t>
            </a:r>
            <a:r>
              <a:rPr err="1"/>
              <a:t>Zeitpunkt</a:t>
            </a:r>
            <a:r>
              <a:t> </a:t>
            </a:r>
            <a:r>
              <a:rPr err="1"/>
              <a:t>aber</a:t>
            </a:r>
            <a:r>
              <a:t> </a:t>
            </a:r>
            <a:r>
              <a:rPr err="1"/>
              <a:t>noch</a:t>
            </a:r>
            <a:r>
              <a:t> nicht formal </a:t>
            </a:r>
            <a:r>
              <a:rPr err="1"/>
              <a:t>vollzogen</a:t>
            </a:r>
            <a:r>
              <a:t>. Wir </a:t>
            </a:r>
            <a:r>
              <a:rPr err="1"/>
              <a:t>empfehlen</a:t>
            </a:r>
            <a:r>
              <a:t>, die </a:t>
            </a:r>
            <a:r>
              <a:rPr err="1"/>
              <a:t>Vermarktungsarchitektur</a:t>
            </a:r>
            <a:r>
              <a:t> </a:t>
            </a:r>
            <a:r>
              <a:rPr err="1"/>
              <a:t>schon</a:t>
            </a:r>
            <a:r>
              <a:t> </a:t>
            </a:r>
            <a:r>
              <a:rPr err="1"/>
              <a:t>jetzt</a:t>
            </a:r>
            <a:r>
              <a:t> </a:t>
            </a:r>
            <a:r>
              <a:rPr err="1"/>
              <a:t>vorzubereiten</a:t>
            </a:r>
            <a:r>
              <a:t>, die </a:t>
            </a:r>
            <a:r>
              <a:rPr err="1"/>
              <a:t>verbindliche</a:t>
            </a:r>
            <a:r>
              <a:t> </a:t>
            </a:r>
            <a:r>
              <a:rPr err="1"/>
              <a:t>Anwendung</a:t>
            </a:r>
            <a:r>
              <a:t> </a:t>
            </a:r>
            <a:r>
              <a:rPr err="1"/>
              <a:t>aber</a:t>
            </a:r>
            <a:r>
              <a:t> erst </a:t>
            </a:r>
            <a:r>
              <a:rPr err="1"/>
              <a:t>nach</a:t>
            </a:r>
            <a:r>
              <a:t> </a:t>
            </a:r>
            <a:r>
              <a:rPr err="1"/>
              <a:t>formalem</a:t>
            </a:r>
            <a:r>
              <a:t> </a:t>
            </a:r>
            <a:r>
              <a:rPr err="1"/>
              <a:t>Erlass</a:t>
            </a:r>
            <a:r>
              <a:t> der </a:t>
            </a:r>
            <a:r>
              <a:rPr err="1"/>
              <a:t>Festlegung</a:t>
            </a:r>
            <a:r>
              <a:t> </a:t>
            </a:r>
            <a:r>
              <a:rPr err="1"/>
              <a:t>umzusetzen</a:t>
            </a:r>
            <a:r>
              <a:t>.</a:t>
            </a:r>
          </a:p>
          <a:p>
            <a:endParaRPr/>
          </a:p>
          <a:p>
            <a:r>
              <a:t>Und </a:t>
            </a:r>
            <a:r>
              <a:rPr err="1"/>
              <a:t>damit</a:t>
            </a:r>
            <a:r>
              <a:t> </a:t>
            </a:r>
            <a:r>
              <a:rPr err="1"/>
              <a:t>gebe</a:t>
            </a:r>
            <a:r>
              <a:t> ich nun </a:t>
            </a:r>
            <a:r>
              <a:rPr err="1"/>
              <a:t>weiter</a:t>
            </a:r>
            <a:r>
              <a:t> an </a:t>
            </a:r>
            <a:r>
              <a:rPr err="1"/>
              <a:t>meinen</a:t>
            </a:r>
            <a:r>
              <a:t> </a:t>
            </a:r>
            <a:r>
              <a:rPr err="1"/>
              <a:t>Kollegen</a:t>
            </a:r>
            <a:r>
              <a:t> Luis </a:t>
            </a:r>
            <a:r>
              <a:rPr err="1"/>
              <a:t>mit</a:t>
            </a:r>
            <a:r>
              <a:t> den </a:t>
            </a:r>
            <a:r>
              <a:rPr err="1"/>
              <a:t>aktuellen</a:t>
            </a:r>
            <a:r>
              <a:t> </a:t>
            </a:r>
            <a:r>
              <a:rPr err="1"/>
              <a:t>Marktzahlen</a:t>
            </a:r>
            <a:r>
              <a: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78FB-9783-CC23-EEC6-0C98F5C43E0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702BD2-68DE-44FB-DBC8-7855D9273AE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398C6F-B0AF-47EB-8BFB-16FE6614C9AB}"/>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D1F35E3D-2079-06B0-837A-40C2ABC01246}"/>
              </a:ext>
            </a:extLst>
          </p:cNvPr>
          <p:cNvSpPr>
            <a:spLocks noGrp="1"/>
          </p:cNvSpPr>
          <p:nvPr>
            <p:ph type="sldNum" sz="quarter" idx="5"/>
          </p:nvPr>
        </p:nvSpPr>
        <p:spPr/>
        <p:txBody>
          <a:bodyPr/>
          <a:lstStyle/>
          <a:p>
            <a:fld id="{32F248E7-51AE-DC43-94D1-FCDE8B4BEC10}" type="slidenum">
              <a:rPr lang="en-US" smtClean="0"/>
              <a:pPr/>
              <a:t>22</a:t>
            </a:fld>
            <a:endParaRPr lang="en-US"/>
          </a:p>
        </p:txBody>
      </p:sp>
    </p:spTree>
    <p:extLst>
      <p:ext uri="{BB962C8B-B14F-4D97-AF65-F5344CB8AC3E}">
        <p14:creationId xmlns:p14="http://schemas.microsoft.com/office/powerpoint/2010/main" val="267176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fontAlgn="t"/>
            <a:r>
              <a:rPr lang="de-DE" sz="1200" b="0" i="0" kern="1200">
                <a:solidFill>
                  <a:schemeClr val="tx1"/>
                </a:solidFill>
                <a:effectLst/>
                <a:latin typeface="Aptos Bold" panose="020B0004020202020204" charset="0"/>
                <a:ea typeface="+mn-ea"/>
                <a:cs typeface="+mn-cs"/>
              </a:rPr>
              <a:t>Bedarf nach Flexibilität an den Großhandelsmärkten und finanzielle Anreize</a:t>
            </a:r>
          </a:p>
          <a:p>
            <a:pPr fontAlgn="t"/>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Doch Flexibilität wird nicht nur im Markt benötigt, sondern auch im Netz selbst.  Beschafft sich Netzbetreiber an den Regelleistungsmärkten</a:t>
            </a:r>
          </a:p>
          <a:p>
            <a:pPr fontAlgn="t"/>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Marktseitige Bedarf nach Flexibilität kommt durch Preissignale</a:t>
            </a:r>
          </a:p>
          <a:p>
            <a:pPr fontAlgn="t"/>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Netzseitiger Bedarf wir über die RL-Märkte </a:t>
            </a:r>
            <a:r>
              <a:rPr lang="de-DE" sz="1200" b="0" i="0" kern="1200" err="1">
                <a:solidFill>
                  <a:schemeClr val="tx1"/>
                </a:solidFill>
                <a:effectLst/>
                <a:latin typeface="Aptos Bold" panose="020B0004020202020204" charset="0"/>
                <a:ea typeface="+mn-ea"/>
                <a:cs typeface="+mn-cs"/>
              </a:rPr>
              <a:t>abgefrage</a:t>
            </a:r>
            <a:r>
              <a:rPr lang="de-DE" sz="1200" b="0" i="0" kern="1200">
                <a:solidFill>
                  <a:schemeClr val="tx1"/>
                </a:solidFill>
                <a:effectLst/>
                <a:latin typeface="Aptos Bold" panose="020B0004020202020204" charset="0"/>
                <a:ea typeface="+mn-ea"/>
                <a:cs typeface="+mn-cs"/>
              </a:rPr>
              <a:t>. </a:t>
            </a:r>
            <a:br>
              <a:rPr lang="de-DE" sz="1200" b="0" i="0" kern="1200">
                <a:solidFill>
                  <a:schemeClr val="tx1"/>
                </a:solidFill>
                <a:effectLst/>
                <a:latin typeface="Aptos Bold" panose="020B0004020202020204" charset="0"/>
                <a:ea typeface="+mn-ea"/>
                <a:cs typeface="+mn-cs"/>
              </a:rPr>
            </a:br>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Für Batteriespeicher sind besonders Primär- und Sekundärregelleistung interessant</a:t>
            </a:r>
          </a:p>
          <a:p>
            <a:pPr fontAlgn="t"/>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Grundsätzlich verpflichtet sich ein Anbieter von Regelleistung, eine bestimmte Leistung für 4h vorzuhalten, die der Netzbetreiber bei Bedarf abrufen kann.</a:t>
            </a:r>
            <a:br>
              <a:rPr lang="de-DE" sz="1200" b="0" i="0" kern="1200">
                <a:solidFill>
                  <a:schemeClr val="tx1"/>
                </a:solidFill>
                <a:effectLst/>
                <a:latin typeface="Aptos Bold" panose="020B0004020202020204" charset="0"/>
                <a:ea typeface="+mn-ea"/>
                <a:cs typeface="+mn-cs"/>
              </a:rPr>
            </a:br>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Aufgrund von Reaktionsfähigkeit und Flexibilität Batterien sehr </a:t>
            </a:r>
            <a:r>
              <a:rPr lang="de-DE" sz="1200" b="0" i="0" kern="1200" err="1">
                <a:solidFill>
                  <a:schemeClr val="tx1"/>
                </a:solidFill>
                <a:effectLst/>
                <a:latin typeface="Aptos Bold" panose="020B0004020202020204" charset="0"/>
                <a:ea typeface="+mn-ea"/>
                <a:cs typeface="+mn-cs"/>
              </a:rPr>
              <a:t>geeigent</a:t>
            </a:r>
            <a:r>
              <a:rPr lang="de-DE" sz="1200" b="0" i="0" kern="1200">
                <a:solidFill>
                  <a:schemeClr val="tx1"/>
                </a:solidFill>
                <a:effectLst/>
                <a:latin typeface="Aptos Bold" panose="020B0004020202020204" charset="0"/>
                <a:ea typeface="+mn-ea"/>
                <a:cs typeface="+mn-cs"/>
              </a:rPr>
              <a:t>. </a:t>
            </a:r>
          </a:p>
          <a:p>
            <a:pPr fontAlgn="t"/>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Theoretisch können Batteriespeicher jederzeit auf allen genannten Märkten aktiv sein – am </a:t>
            </a:r>
            <a:r>
              <a:rPr lang="de-DE" sz="1200" b="0" i="0" kern="1200" err="1">
                <a:solidFill>
                  <a:schemeClr val="tx1"/>
                </a:solidFill>
                <a:effectLst/>
                <a:latin typeface="Aptos Bold" panose="020B0004020202020204" charset="0"/>
                <a:ea typeface="+mn-ea"/>
                <a:cs typeface="+mn-cs"/>
              </a:rPr>
              <a:t>Großhandelsmakrt</a:t>
            </a:r>
            <a:r>
              <a:rPr lang="de-DE" sz="1200" b="0" i="0" kern="1200">
                <a:solidFill>
                  <a:schemeClr val="tx1"/>
                </a:solidFill>
                <a:effectLst/>
                <a:latin typeface="Aptos Bold" panose="020B0004020202020204" charset="0"/>
                <a:ea typeface="+mn-ea"/>
                <a:cs typeface="+mn-cs"/>
              </a:rPr>
              <a:t> und in den Regelleistungsmärkten.</a:t>
            </a:r>
          </a:p>
        </p:txBody>
      </p:sp>
      <p:sp>
        <p:nvSpPr>
          <p:cNvPr id="4" name="Foliennummernplatzhalter 3"/>
          <p:cNvSpPr>
            <a:spLocks noGrp="1"/>
          </p:cNvSpPr>
          <p:nvPr>
            <p:ph type="sldNum" sz="quarter" idx="5"/>
          </p:nvPr>
        </p:nvSpPr>
        <p:spPr/>
        <p:txBody>
          <a:bodyPr/>
          <a:lstStyle/>
          <a:p>
            <a:fld id="{32F248E7-51AE-DC43-94D1-FCDE8B4BEC10}" type="slidenum">
              <a:rPr lang="en-US" smtClean="0"/>
              <a:pPr/>
              <a:t>23</a:t>
            </a:fld>
            <a:endParaRPr lang="en-US"/>
          </a:p>
        </p:txBody>
      </p:sp>
    </p:spTree>
    <p:extLst>
      <p:ext uri="{BB962C8B-B14F-4D97-AF65-F5344CB8AC3E}">
        <p14:creationId xmlns:p14="http://schemas.microsoft.com/office/powerpoint/2010/main" val="383487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63160-3EE9-DADD-BC86-B92A8D07276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9BD5CF-B9D9-5C78-84D1-DFF2697953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063679-8F1C-D198-890E-F10F8E18AD27}"/>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err="1"/>
              <a:t>Füher</a:t>
            </a:r>
            <a:r>
              <a:rPr lang="de-DE"/>
              <a:t> </a:t>
            </a:r>
            <a:r>
              <a:rPr lang="de-DE" err="1"/>
              <a:t>sonnuntergang</a:t>
            </a:r>
            <a:r>
              <a:rPr lang="de-DE"/>
              <a:t>: </a:t>
            </a:r>
            <a:br>
              <a:rPr lang="de-DE"/>
            </a:br>
            <a:br>
              <a:rPr lang="de-DE"/>
            </a:br>
            <a:r>
              <a:rPr lang="de-DE"/>
              <a:t>Wegfall von PV trifft auf Lastspitzen des Tages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a:t>Treibt in </a:t>
            </a:r>
            <a:r>
              <a:rPr lang="de-DE" err="1"/>
              <a:t>abendstundne</a:t>
            </a:r>
            <a:r>
              <a:rPr lang="de-DE"/>
              <a:t> Risiduallast</a:t>
            </a:r>
          </a:p>
        </p:txBody>
      </p:sp>
      <p:sp>
        <p:nvSpPr>
          <p:cNvPr id="4" name="Foliennummernplatzhalter 3">
            <a:extLst>
              <a:ext uri="{FF2B5EF4-FFF2-40B4-BE49-F238E27FC236}">
                <a16:creationId xmlns:a16="http://schemas.microsoft.com/office/drawing/2014/main" id="{AD691D69-BCD1-5715-EAD4-A9A99CD69035}"/>
              </a:ext>
            </a:extLst>
          </p:cNvPr>
          <p:cNvSpPr>
            <a:spLocks noGrp="1"/>
          </p:cNvSpPr>
          <p:nvPr>
            <p:ph type="sldNum" sz="quarter" idx="5"/>
          </p:nvPr>
        </p:nvSpPr>
        <p:spPr/>
        <p:txBody>
          <a:bodyPr/>
          <a:lstStyle/>
          <a:p>
            <a:fld id="{32F248E7-51AE-DC43-94D1-FCDE8B4BEC10}" type="slidenum">
              <a:rPr lang="en-US" smtClean="0"/>
              <a:pPr/>
              <a:t>24</a:t>
            </a:fld>
            <a:endParaRPr lang="en-US"/>
          </a:p>
        </p:txBody>
      </p:sp>
    </p:spTree>
    <p:extLst>
      <p:ext uri="{BB962C8B-B14F-4D97-AF65-F5344CB8AC3E}">
        <p14:creationId xmlns:p14="http://schemas.microsoft.com/office/powerpoint/2010/main" val="304574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D52FE-97C9-E0D1-1F51-A35E96FC326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2979D1-39F8-B5E0-4DEB-F3A44ADD317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28449AB-D418-74F9-A54B-AD5629937FCF}"/>
              </a:ext>
            </a:extLst>
          </p:cNvPr>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a:t>Mit 194€/MWh auch weit über dem Vormonat August (153€/MWh) (ein plus von 26%)</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a:t>Die hohen TB Spreads sind über den Monat hinweg durch hohe Preisspitzen am Abend getrieben.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a:t>Hier beobachten wir unter anderem ein Wechselspiel zwischen dem DA und ID: </a:t>
            </a:r>
            <a:br>
              <a:rPr lang="de-DE"/>
            </a:br>
            <a:r>
              <a:rPr lang="de-DE"/>
              <a:t>Kommt der ID1 über dem DA aus, wird das systematisch in der darauffolgenden Day-</a:t>
            </a:r>
            <a:r>
              <a:rPr lang="de-DE" err="1"/>
              <a:t>Ahead</a:t>
            </a:r>
            <a:r>
              <a:rPr lang="de-DE"/>
              <a:t> Auktion eingepreist. </a:t>
            </a:r>
          </a:p>
          <a:p>
            <a:pPr marL="171450" indent="-171450">
              <a:buFontTx/>
              <a:buChar char="-"/>
            </a:pPr>
            <a:endParaRPr lang="de-DE"/>
          </a:p>
          <a:p>
            <a:pPr marL="171450" indent="-171450">
              <a:buFontTx/>
              <a:buChar char="-"/>
            </a:pPr>
            <a:endParaRPr lang="de-DE"/>
          </a:p>
          <a:p>
            <a:pPr marL="171450" indent="-171450">
              <a:buFontTx/>
              <a:buChar char="-"/>
            </a:pPr>
            <a:endParaRPr lang="de-DE"/>
          </a:p>
        </p:txBody>
      </p:sp>
      <p:sp>
        <p:nvSpPr>
          <p:cNvPr id="4" name="Foliennummernplatzhalter 3">
            <a:extLst>
              <a:ext uri="{FF2B5EF4-FFF2-40B4-BE49-F238E27FC236}">
                <a16:creationId xmlns:a16="http://schemas.microsoft.com/office/drawing/2014/main" id="{5ECC1DF2-4816-AA5C-8159-DBA017F668E5}"/>
              </a:ext>
            </a:extLst>
          </p:cNvPr>
          <p:cNvSpPr>
            <a:spLocks noGrp="1"/>
          </p:cNvSpPr>
          <p:nvPr>
            <p:ph type="sldNum" sz="quarter" idx="5"/>
          </p:nvPr>
        </p:nvSpPr>
        <p:spPr/>
        <p:txBody>
          <a:bodyPr/>
          <a:lstStyle/>
          <a:p>
            <a:fld id="{32F248E7-51AE-DC43-94D1-FCDE8B4BEC10}" type="slidenum">
              <a:rPr lang="en-US" smtClean="0"/>
              <a:pPr/>
              <a:t>25</a:t>
            </a:fld>
            <a:endParaRPr lang="en-US"/>
          </a:p>
        </p:txBody>
      </p:sp>
    </p:spTree>
    <p:extLst>
      <p:ext uri="{BB962C8B-B14F-4D97-AF65-F5344CB8AC3E}">
        <p14:creationId xmlns:p14="http://schemas.microsoft.com/office/powerpoint/2010/main" val="977760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21B4D-2157-4F15-D615-9C8E45DDF0A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33C152-2608-8590-E3CF-EB307E64443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4FF259-B623-2A7D-7794-44248513AD24}"/>
              </a:ext>
            </a:extLst>
          </p:cNvPr>
          <p:cNvSpPr>
            <a:spLocks noGrp="1"/>
          </p:cNvSpPr>
          <p:nvPr>
            <p:ph type="body" idx="1"/>
          </p:nvPr>
        </p:nvSpPr>
        <p:spPr/>
        <p:txBody>
          <a:bodyPr/>
          <a:lstStyle/>
          <a:p>
            <a:pPr marL="171450" indent="-171450">
              <a:buFontTx/>
              <a:buChar char="-"/>
            </a:pPr>
            <a:r>
              <a:rPr lang="de-DE"/>
              <a:t>Allgemeines Preisniveau steigt weil der </a:t>
            </a:r>
            <a:r>
              <a:rPr lang="de-DE" err="1"/>
              <a:t>anteil</a:t>
            </a:r>
            <a:r>
              <a:rPr lang="de-DE"/>
              <a:t> an Erneuerbaren im </a:t>
            </a:r>
            <a:r>
              <a:rPr lang="de-DE" err="1"/>
              <a:t>Vegleich</a:t>
            </a:r>
            <a:r>
              <a:rPr lang="de-DE"/>
              <a:t> zum </a:t>
            </a:r>
            <a:r>
              <a:rPr lang="de-DE" err="1"/>
              <a:t>Monatg</a:t>
            </a:r>
            <a:r>
              <a:rPr lang="de-DE"/>
              <a:t> </a:t>
            </a:r>
            <a:r>
              <a:rPr lang="de-DE" err="1"/>
              <a:t>juli</a:t>
            </a:r>
            <a:r>
              <a:rPr lang="de-DE"/>
              <a:t> abgenommen hat – mehr konventionelle Kraftwerke mussten </a:t>
            </a:r>
            <a:r>
              <a:rPr lang="de-DE" err="1"/>
              <a:t>dazugeschlatet</a:t>
            </a:r>
            <a:r>
              <a:rPr lang="de-DE"/>
              <a:t> werden</a:t>
            </a:r>
          </a:p>
        </p:txBody>
      </p:sp>
      <p:sp>
        <p:nvSpPr>
          <p:cNvPr id="4" name="Foliennummernplatzhalter 3">
            <a:extLst>
              <a:ext uri="{FF2B5EF4-FFF2-40B4-BE49-F238E27FC236}">
                <a16:creationId xmlns:a16="http://schemas.microsoft.com/office/drawing/2014/main" id="{C25F659A-2A8F-5547-C706-19D5CABC63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248E7-51AE-DC43-94D1-FCDE8B4BEC10}" type="slidenum">
              <a:rPr kumimoji="0" lang="en-US" sz="1200" b="0" i="0" u="none" strike="noStrike" kern="1200" cap="none" spc="0" normalizeH="0" baseline="0" noProof="0" smtClean="0">
                <a:ln>
                  <a:noFill/>
                </a:ln>
                <a:solidFill>
                  <a:prstClr val="black"/>
                </a:solidFill>
                <a:effectLst/>
                <a:uLnTx/>
                <a:uFillTx/>
                <a:latin typeface="Aptos Bold" panose="020B000402020202020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Bold" panose="020B0004020202020204" charset="0"/>
              <a:ea typeface="+mn-ea"/>
              <a:cs typeface="+mn-cs"/>
            </a:endParaRPr>
          </a:p>
        </p:txBody>
      </p:sp>
    </p:spTree>
    <p:extLst>
      <p:ext uri="{BB962C8B-B14F-4D97-AF65-F5344CB8AC3E}">
        <p14:creationId xmlns:p14="http://schemas.microsoft.com/office/powerpoint/2010/main" val="1725026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a:p>
            <a:endParaRPr lang="de-DE"/>
          </a:p>
          <a:p>
            <a:r>
              <a:rPr lang="de-DE"/>
              <a:t>Mit 21,87€/MWh fast exakt auf Vormonat August 21,06€/MWh  und Juli 21,67€/MWh). Weit über </a:t>
            </a:r>
            <a:r>
              <a:rPr lang="de-DE" err="1"/>
              <a:t>vorjahr</a:t>
            </a:r>
            <a:r>
              <a:rPr lang="de-DE"/>
              <a:t> 15, 98 (</a:t>
            </a:r>
            <a:r>
              <a:rPr lang="de-DE" err="1"/>
              <a:t>sept</a:t>
            </a:r>
            <a:r>
              <a:rPr lang="de-DE"/>
              <a:t>) (</a:t>
            </a:r>
            <a:r>
              <a:rPr lang="de-DE" err="1"/>
              <a:t>aug.</a:t>
            </a:r>
            <a:r>
              <a:rPr lang="de-DE"/>
              <a:t> 15,83)</a:t>
            </a:r>
          </a:p>
          <a:p>
            <a:endParaRPr lang="de-DE"/>
          </a:p>
          <a:p>
            <a:r>
              <a:rPr lang="de-DE" err="1"/>
              <a:t>Voltilität</a:t>
            </a:r>
            <a:r>
              <a:rPr lang="de-DE"/>
              <a:t> an </a:t>
            </a:r>
            <a:r>
              <a:rPr lang="de-DE" err="1"/>
              <a:t>groshandelmärkten</a:t>
            </a:r>
            <a:r>
              <a:rPr lang="de-DE"/>
              <a:t> </a:t>
            </a:r>
            <a:r>
              <a:rPr lang="de-DE" err="1"/>
              <a:t>treibern</a:t>
            </a:r>
            <a:r>
              <a:rPr lang="de-DE"/>
              <a:t> nicht das </a:t>
            </a:r>
            <a:r>
              <a:rPr lang="de-DE" err="1"/>
              <a:t>priesniveau</a:t>
            </a:r>
            <a:r>
              <a:rPr lang="de-DE"/>
              <a:t>. </a:t>
            </a:r>
          </a:p>
        </p:txBody>
      </p:sp>
      <p:sp>
        <p:nvSpPr>
          <p:cNvPr id="4" name="Foliennummernplatzhalter 3"/>
          <p:cNvSpPr>
            <a:spLocks noGrp="1"/>
          </p:cNvSpPr>
          <p:nvPr>
            <p:ph type="sldNum" sz="quarter" idx="5"/>
          </p:nvPr>
        </p:nvSpPr>
        <p:spPr/>
        <p:txBody>
          <a:bodyPr/>
          <a:lstStyle/>
          <a:p>
            <a:fld id="{32F248E7-51AE-DC43-94D1-FCDE8B4BEC10}" type="slidenum">
              <a:rPr lang="en-US" smtClean="0"/>
              <a:pPr/>
              <a:t>27</a:t>
            </a:fld>
            <a:endParaRPr lang="en-US"/>
          </a:p>
        </p:txBody>
      </p:sp>
    </p:spTree>
    <p:extLst>
      <p:ext uri="{BB962C8B-B14F-4D97-AF65-F5344CB8AC3E}">
        <p14:creationId xmlns:p14="http://schemas.microsoft.com/office/powerpoint/2010/main" val="910410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94BE0-D02A-7381-5C22-CDEBC896549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FB1038-1D52-CFDB-ABAD-9C1FF5E9EA4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CAC85D7-5DF7-F500-688D-FC127A102258}"/>
              </a:ext>
            </a:extLst>
          </p:cNvPr>
          <p:cNvSpPr>
            <a:spLocks noGrp="1"/>
          </p:cNvSpPr>
          <p:nvPr>
            <p:ph type="body" idx="1"/>
          </p:nvPr>
        </p:nvSpPr>
        <p:spPr/>
        <p:txBody>
          <a:bodyPr/>
          <a:lstStyle/>
          <a:p>
            <a:pPr fontAlgn="t"/>
            <a:r>
              <a:rPr lang="de-DE" sz="1200" b="0" i="0" kern="1200" err="1">
                <a:solidFill>
                  <a:schemeClr val="tx1"/>
                </a:solidFill>
                <a:effectLst/>
                <a:latin typeface="Aptos Bold" panose="020B0004020202020204" charset="0"/>
                <a:ea typeface="+mn-ea"/>
                <a:cs typeface="+mn-cs"/>
              </a:rPr>
              <a:t>Srl</a:t>
            </a:r>
            <a:r>
              <a:rPr lang="de-DE" sz="1200" b="0" i="0" kern="1200">
                <a:solidFill>
                  <a:schemeClr val="tx1"/>
                </a:solidFill>
                <a:effectLst/>
                <a:latin typeface="Aptos Bold" panose="020B0004020202020204" charset="0"/>
                <a:ea typeface="+mn-ea"/>
                <a:cs typeface="+mn-cs"/>
              </a:rPr>
              <a:t> Markt hat sich als besonders wichtig für Batterien herausgestellt. </a:t>
            </a:r>
          </a:p>
          <a:p>
            <a:pPr fontAlgn="t"/>
            <a:endParaRPr lang="de-DE" sz="1200" b="0" i="0" kern="1200">
              <a:solidFill>
                <a:schemeClr val="tx1"/>
              </a:solidFill>
              <a:effectLst/>
              <a:latin typeface="Aptos Bold" panose="020B0004020202020204" charset="0"/>
              <a:ea typeface="+mn-ea"/>
              <a:cs typeface="+mn-cs"/>
            </a:endParaRPr>
          </a:p>
          <a:p>
            <a:pPr fontAlgn="t"/>
            <a:r>
              <a:rPr lang="de-DE" sz="1200" b="0" i="0" kern="1200">
                <a:solidFill>
                  <a:schemeClr val="tx1"/>
                </a:solidFill>
                <a:effectLst/>
                <a:latin typeface="Aptos Bold" panose="020B0004020202020204" charset="0"/>
                <a:ea typeface="+mn-ea"/>
                <a:cs typeface="+mn-cs"/>
              </a:rPr>
              <a:t>Dieses Verhalten ist strukturell begründet, da in den Sommermonaten auf Grund der fluktuierenden PV- Einspeisung typischerweise mehr Bedarf an schnellen Flexibilitätsreserven besteht.</a:t>
            </a:r>
          </a:p>
          <a:p>
            <a:pPr fontAlgn="t"/>
            <a:endParaRPr lang="de-DE" sz="1200" b="0" i="0" kern="1200">
              <a:solidFill>
                <a:schemeClr val="tx1"/>
              </a:solidFill>
              <a:effectLst/>
              <a:latin typeface="Aptos Bold" panose="020B0004020202020204" charset="0"/>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e-DE" sz="1200" b="0" i="0" kern="1200">
                <a:solidFill>
                  <a:schemeClr val="tx1"/>
                </a:solidFill>
                <a:effectLst/>
                <a:latin typeface="Aptos Bold" panose="020B0004020202020204" charset="0"/>
                <a:ea typeface="+mn-ea"/>
                <a:cs typeface="+mn-cs"/>
              </a:rPr>
              <a:t>Auf der negativen Seite bleiben wir ca. 18€/</a:t>
            </a:r>
            <a:r>
              <a:rPr lang="de-DE" sz="1200" b="0" i="0" kern="1200" err="1">
                <a:solidFill>
                  <a:schemeClr val="tx1"/>
                </a:solidFill>
                <a:effectLst/>
                <a:latin typeface="Aptos Bold" panose="020B0004020202020204" charset="0"/>
                <a:ea typeface="+mn-ea"/>
                <a:cs typeface="+mn-cs"/>
              </a:rPr>
              <a:t>Mwh</a:t>
            </a:r>
            <a:r>
              <a:rPr lang="de-DE" sz="1200" b="0" i="0" kern="1200">
                <a:solidFill>
                  <a:schemeClr val="tx1"/>
                </a:solidFill>
                <a:effectLst/>
                <a:latin typeface="Aptos Bold" panose="020B0004020202020204" charset="0"/>
                <a:ea typeface="+mn-ea"/>
                <a:cs typeface="+mn-cs"/>
              </a:rPr>
              <a:t> praktisch auf dem </a:t>
            </a:r>
            <a:r>
              <a:rPr lang="de-DE" sz="1200" b="0" i="0" kern="1200" err="1">
                <a:solidFill>
                  <a:schemeClr val="tx1"/>
                </a:solidFill>
                <a:effectLst/>
                <a:latin typeface="Aptos Bold" panose="020B0004020202020204" charset="0"/>
                <a:ea typeface="+mn-ea"/>
                <a:cs typeface="+mn-cs"/>
              </a:rPr>
              <a:t>durchschnittlihen</a:t>
            </a:r>
            <a:r>
              <a:rPr lang="de-DE" sz="1200" b="0" i="0" kern="1200">
                <a:solidFill>
                  <a:schemeClr val="tx1"/>
                </a:solidFill>
                <a:effectLst/>
                <a:latin typeface="Aptos Bold" panose="020B0004020202020204" charset="0"/>
                <a:ea typeface="+mn-ea"/>
                <a:cs typeface="+mn-cs"/>
              </a:rPr>
              <a:t> Niveau des Vormonats. </a:t>
            </a:r>
          </a:p>
          <a:p>
            <a:pPr fontAlgn="t"/>
            <a:endParaRPr lang="de-DE"/>
          </a:p>
          <a:p>
            <a:pPr fontAlgn="t"/>
            <a:r>
              <a:rPr lang="de-DE"/>
              <a:t>Die Ursache liegt im Wetterwechsel. Der hohe Bedarf an negativer Sekundärregelleistung vor allem getrieben durch Überproduktion von PV nimmt </a:t>
            </a:r>
            <a:r>
              <a:rPr lang="de-DE" err="1"/>
              <a:t>sukksessive</a:t>
            </a:r>
            <a:r>
              <a:rPr lang="de-DE"/>
              <a:t> ab. </a:t>
            </a:r>
          </a:p>
          <a:p>
            <a:pPr fontAlgn="t"/>
            <a:endParaRPr lang="de-DE"/>
          </a:p>
          <a:p>
            <a:pPr fontAlgn="t"/>
            <a:r>
              <a:rPr lang="de-DE"/>
              <a:t>Mit 15,79€/</a:t>
            </a:r>
            <a:r>
              <a:rPr lang="de-DE" err="1"/>
              <a:t>Mwh</a:t>
            </a:r>
            <a:r>
              <a:rPr lang="de-DE"/>
              <a:t> auf der negativen </a:t>
            </a:r>
            <a:r>
              <a:rPr lang="de-DE" err="1"/>
              <a:t>seite</a:t>
            </a:r>
            <a:r>
              <a:rPr lang="de-DE"/>
              <a:t> </a:t>
            </a:r>
            <a:r>
              <a:rPr lang="de-DE" err="1"/>
              <a:t>abnahme</a:t>
            </a:r>
            <a:r>
              <a:rPr lang="de-DE"/>
              <a:t> gegenüber </a:t>
            </a:r>
            <a:r>
              <a:rPr lang="de-DE" err="1"/>
              <a:t>vormonat</a:t>
            </a:r>
            <a:r>
              <a:rPr lang="de-DE"/>
              <a:t> </a:t>
            </a:r>
            <a:r>
              <a:rPr lang="de-DE" err="1"/>
              <a:t>august</a:t>
            </a:r>
            <a:r>
              <a:rPr lang="de-DE"/>
              <a:t> 18,89€/</a:t>
            </a:r>
            <a:r>
              <a:rPr lang="de-DE" err="1"/>
              <a:t>Mwh</a:t>
            </a:r>
            <a:r>
              <a:rPr lang="de-DE"/>
              <a:t> (minus 19%)</a:t>
            </a:r>
          </a:p>
        </p:txBody>
      </p:sp>
      <p:sp>
        <p:nvSpPr>
          <p:cNvPr id="4" name="Foliennummernplatzhalter 3">
            <a:extLst>
              <a:ext uri="{FF2B5EF4-FFF2-40B4-BE49-F238E27FC236}">
                <a16:creationId xmlns:a16="http://schemas.microsoft.com/office/drawing/2014/main" id="{9DBB1141-7E82-4CC9-7317-EF3B5AD30EC1}"/>
              </a:ext>
            </a:extLst>
          </p:cNvPr>
          <p:cNvSpPr>
            <a:spLocks noGrp="1"/>
          </p:cNvSpPr>
          <p:nvPr>
            <p:ph type="sldNum" sz="quarter" idx="5"/>
          </p:nvPr>
        </p:nvSpPr>
        <p:spPr/>
        <p:txBody>
          <a:bodyPr/>
          <a:lstStyle/>
          <a:p>
            <a:fld id="{32F248E7-51AE-DC43-94D1-FCDE8B4BEC10}" type="slidenum">
              <a:rPr lang="en-US" smtClean="0"/>
              <a:pPr/>
              <a:t>28</a:t>
            </a:fld>
            <a:endParaRPr lang="en-US"/>
          </a:p>
        </p:txBody>
      </p:sp>
    </p:spTree>
    <p:extLst>
      <p:ext uri="{BB962C8B-B14F-4D97-AF65-F5344CB8AC3E}">
        <p14:creationId xmlns:p14="http://schemas.microsoft.com/office/powerpoint/2010/main" val="3650967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EDDCC-2EE1-031C-BCBF-9BCBA310E6E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C14AAD9-F182-7D09-B0DA-823FE9861E5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07A1482-9240-B7FD-D5FE-B40AEA3317A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0775908-BCBA-AD34-CAAA-FC197610B66E}"/>
              </a:ext>
            </a:extLst>
          </p:cNvPr>
          <p:cNvSpPr>
            <a:spLocks noGrp="1"/>
          </p:cNvSpPr>
          <p:nvPr>
            <p:ph type="sldNum" sz="quarter" idx="5"/>
          </p:nvPr>
        </p:nvSpPr>
        <p:spPr/>
        <p:txBody>
          <a:bodyPr/>
          <a:lstStyle/>
          <a:p>
            <a:fld id="{32F248E7-51AE-DC43-94D1-FCDE8B4BEC10}" type="slidenum">
              <a:rPr lang="en-US" smtClean="0"/>
              <a:pPr/>
              <a:t>29</a:t>
            </a:fld>
            <a:endParaRPr lang="en-US"/>
          </a:p>
        </p:txBody>
      </p:sp>
    </p:spTree>
    <p:extLst>
      <p:ext uri="{BB962C8B-B14F-4D97-AF65-F5344CB8AC3E}">
        <p14:creationId xmlns:p14="http://schemas.microsoft.com/office/powerpoint/2010/main" val="3965202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BE2E1-FF8C-C270-172A-19E75C4429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E3A99D2-0F0F-FAA9-AD4B-A2C3C2123E8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FD9765D-39E5-51ED-6B43-4FD9E3A4A837}"/>
              </a:ext>
            </a:extLst>
          </p:cNvPr>
          <p:cNvSpPr>
            <a:spLocks noGrp="1"/>
          </p:cNvSpPr>
          <p:nvPr>
            <p:ph type="body" idx="1"/>
          </p:nvPr>
        </p:nvSpPr>
        <p:spPr/>
        <p:txBody>
          <a:bodyPr/>
          <a:lstStyle/>
          <a:p>
            <a:pPr marL="171450" indent="-171450">
              <a:buFontTx/>
              <a:buChar char="-"/>
            </a:pPr>
            <a:r>
              <a:rPr lang="de-DE"/>
              <a:t>Allein in der DA-Auktion lag erlöspotenzial 31% über dem der PRL Auktion (in der kurzen Frist am Intraday sogar über 50% höher)</a:t>
            </a:r>
          </a:p>
          <a:p>
            <a:pPr marL="171450" indent="-171450">
              <a:buFontTx/>
              <a:buChar char="-"/>
            </a:pPr>
            <a:endParaRPr lang="de-DE"/>
          </a:p>
          <a:p>
            <a:pPr marL="171450" indent="-171450">
              <a:buFontTx/>
              <a:buChar char="-"/>
            </a:pPr>
            <a:r>
              <a:rPr lang="de-DE"/>
              <a:t>Cross-Market-Optimierte flexible Assets dominieren noch nicht die </a:t>
            </a:r>
            <a:r>
              <a:rPr lang="de-DE" err="1"/>
              <a:t>Regelleistugsmärkte</a:t>
            </a:r>
            <a:endParaRPr lang="de-DE"/>
          </a:p>
          <a:p>
            <a:pPr marL="171450" indent="-171450">
              <a:buFontTx/>
              <a:buChar char="-"/>
            </a:pPr>
            <a:r>
              <a:rPr lang="de-DE"/>
              <a:t>Sondern flexible Assets die RL-Märkte als festen Erlöskanal sehen: Technische Opp-Kosten statt Marktgetriebene Opp-Kosten.</a:t>
            </a:r>
          </a:p>
          <a:p>
            <a:pPr marL="171450" indent="-171450">
              <a:buFontTx/>
              <a:buChar char="-"/>
            </a:pPr>
            <a:r>
              <a:rPr lang="de-DE"/>
              <a:t>Echte Cross-Market Optimierung teilt </a:t>
            </a:r>
            <a:r>
              <a:rPr lang="de-DE" err="1"/>
              <a:t>Dynamssch</a:t>
            </a:r>
            <a:r>
              <a:rPr lang="de-DE"/>
              <a:t> auf – keine feste Mengen </a:t>
            </a:r>
            <a:r>
              <a:rPr lang="de-DE" err="1"/>
              <a:t>allokation</a:t>
            </a:r>
            <a:r>
              <a:rPr lang="de-DE"/>
              <a:t> pro Markt. </a:t>
            </a:r>
          </a:p>
          <a:p>
            <a:pPr marL="171450" indent="-171450">
              <a:buFontTx/>
              <a:buChar char="-"/>
            </a:pPr>
            <a:endParaRPr lang="de-DE"/>
          </a:p>
          <a:p>
            <a:pPr marL="171450" indent="-171450">
              <a:buFontTx/>
              <a:buChar char="-"/>
            </a:pPr>
            <a:endParaRPr lang="de-DE"/>
          </a:p>
          <a:p>
            <a:pPr marL="171450" indent="-171450">
              <a:buFontTx/>
              <a:buChar char="-"/>
            </a:pPr>
            <a:r>
              <a:rPr lang="de-DE"/>
              <a:t>Markt          	August     September   Änderung</a:t>
            </a:r>
          </a:p>
          <a:p>
            <a:pPr marL="171450" indent="-171450">
              <a:buFontTx/>
              <a:buChar char="-"/>
            </a:pPr>
            <a:r>
              <a:rPr lang="de-DE"/>
              <a:t>DA             	12.830 €   16.746 €    +31 %</a:t>
            </a:r>
          </a:p>
          <a:p>
            <a:pPr marL="171450" indent="-171450">
              <a:buFontTx/>
              <a:buChar char="-"/>
            </a:pPr>
            <a:r>
              <a:rPr lang="de-DE"/>
              <a:t>VWAP           	12.738 €   17.401 €    +37 %</a:t>
            </a:r>
          </a:p>
          <a:p>
            <a:pPr marL="171450" indent="-171450">
              <a:buFontTx/>
              <a:buChar char="-"/>
            </a:pPr>
            <a:r>
              <a:rPr lang="de-DE"/>
              <a:t>ID1            	14.113 €   19.190 €    +36 %</a:t>
            </a:r>
          </a:p>
          <a:p>
            <a:pPr marL="171450" indent="-171450">
              <a:buFontTx/>
              <a:buChar char="-"/>
            </a:pPr>
            <a:r>
              <a:rPr lang="de-DE"/>
              <a:t>Cross-Market   	18.910 €   24.354 €    +29 %</a:t>
            </a:r>
          </a:p>
          <a:p>
            <a:pPr marL="171450" indent="-171450">
              <a:buFontTx/>
              <a:buChar char="-"/>
            </a:pPr>
            <a:r>
              <a:rPr lang="de-DE"/>
              <a:t>PRL            	12.537 €   12.712 €     +1 %</a:t>
            </a:r>
          </a:p>
          <a:p>
            <a:pPr marL="171450" indent="-171450">
              <a:buFontTx/>
              <a:buChar char="-"/>
            </a:pPr>
            <a:r>
              <a:rPr lang="de-DE"/>
              <a:t>SRL             	9.761 €   10.002 €     +2 %</a:t>
            </a:r>
          </a:p>
          <a:p>
            <a:pPr marL="171450" indent="-171450">
              <a:buFontTx/>
              <a:buChar char="-"/>
            </a:pPr>
            <a:endParaRPr lang="de-DE"/>
          </a:p>
        </p:txBody>
      </p:sp>
      <p:sp>
        <p:nvSpPr>
          <p:cNvPr id="4" name="Foliennummernplatzhalter 3">
            <a:extLst>
              <a:ext uri="{FF2B5EF4-FFF2-40B4-BE49-F238E27FC236}">
                <a16:creationId xmlns:a16="http://schemas.microsoft.com/office/drawing/2014/main" id="{908DEF75-CBC5-26E8-30F4-567FA54CF184}"/>
              </a:ext>
            </a:extLst>
          </p:cNvPr>
          <p:cNvSpPr>
            <a:spLocks noGrp="1"/>
          </p:cNvSpPr>
          <p:nvPr>
            <p:ph type="sldNum" sz="quarter" idx="5"/>
          </p:nvPr>
        </p:nvSpPr>
        <p:spPr/>
        <p:txBody>
          <a:bodyPr/>
          <a:lstStyle/>
          <a:p>
            <a:fld id="{32F248E7-51AE-DC43-94D1-FCDE8B4BEC10}" type="slidenum">
              <a:rPr lang="en-US" smtClean="0"/>
              <a:pPr/>
              <a:t>30</a:t>
            </a:fld>
            <a:endParaRPr lang="en-US"/>
          </a:p>
        </p:txBody>
      </p:sp>
    </p:spTree>
    <p:extLst>
      <p:ext uri="{BB962C8B-B14F-4D97-AF65-F5344CB8AC3E}">
        <p14:creationId xmlns:p14="http://schemas.microsoft.com/office/powerpoint/2010/main" val="2755479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942AF-9D99-16E4-D68D-8298AF45AEB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A3C2D4-D5FB-071C-1D7B-17F976F3CE7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98CAD87-52DB-5191-3F78-C0D890844BB5}"/>
              </a:ext>
            </a:extLst>
          </p:cNvPr>
          <p:cNvSpPr>
            <a:spLocks noGrp="1"/>
          </p:cNvSpPr>
          <p:nvPr>
            <p:ph type="body" idx="1"/>
          </p:nvPr>
        </p:nvSpPr>
        <p:spPr/>
        <p:txBody>
          <a:bodyPr/>
          <a:lstStyle/>
          <a:p>
            <a:pPr marL="171450" indent="-171450">
              <a:buFontTx/>
              <a:buChar char="-"/>
            </a:pPr>
            <a:r>
              <a:rPr lang="de-DE"/>
              <a:t>Cross-Market-Optimierte flexible Assets dominieren noch nicht die </a:t>
            </a:r>
            <a:r>
              <a:rPr lang="de-DE" err="1"/>
              <a:t>Regelleistugsmärkte</a:t>
            </a:r>
            <a:endParaRPr lang="de-DE"/>
          </a:p>
          <a:p>
            <a:pPr marL="171450" indent="-171450">
              <a:buFontTx/>
              <a:buChar char="-"/>
            </a:pPr>
            <a:r>
              <a:rPr lang="de-DE"/>
              <a:t>Sondern flexible Assets die RL-Märkte als festen Erlöskanal sehen: Technische Opp-Kosten statt Marktgetriebene Opp-Kosten.</a:t>
            </a:r>
          </a:p>
          <a:p>
            <a:pPr marL="171450" indent="-171450">
              <a:buFontTx/>
              <a:buChar char="-"/>
            </a:pPr>
            <a:r>
              <a:rPr lang="de-DE"/>
              <a:t>Echte Cross-Market Optimierung teilt </a:t>
            </a:r>
            <a:r>
              <a:rPr lang="de-DE" err="1"/>
              <a:t>Dynamssch</a:t>
            </a:r>
            <a:r>
              <a:rPr lang="de-DE"/>
              <a:t> auf – keine feste Mengen </a:t>
            </a:r>
            <a:r>
              <a:rPr lang="de-DE" err="1"/>
              <a:t>allokation</a:t>
            </a:r>
            <a:r>
              <a:rPr lang="de-DE"/>
              <a:t> pro Markt. </a:t>
            </a:r>
          </a:p>
          <a:p>
            <a:pPr marL="171450" indent="-171450">
              <a:buFontTx/>
              <a:buChar char="-"/>
            </a:pPr>
            <a:endParaRPr lang="de-DE"/>
          </a:p>
          <a:p>
            <a:pPr marL="171450" indent="-171450">
              <a:buFontTx/>
              <a:buChar char="-"/>
            </a:pPr>
            <a:endParaRPr lang="de-DE"/>
          </a:p>
        </p:txBody>
      </p:sp>
      <p:sp>
        <p:nvSpPr>
          <p:cNvPr id="4" name="Foliennummernplatzhalter 3">
            <a:extLst>
              <a:ext uri="{FF2B5EF4-FFF2-40B4-BE49-F238E27FC236}">
                <a16:creationId xmlns:a16="http://schemas.microsoft.com/office/drawing/2014/main" id="{5244AB49-865C-29D5-7453-FFC94437E4D9}"/>
              </a:ext>
            </a:extLst>
          </p:cNvPr>
          <p:cNvSpPr>
            <a:spLocks noGrp="1"/>
          </p:cNvSpPr>
          <p:nvPr>
            <p:ph type="sldNum" sz="quarter" idx="5"/>
          </p:nvPr>
        </p:nvSpPr>
        <p:spPr/>
        <p:txBody>
          <a:bodyPr/>
          <a:lstStyle/>
          <a:p>
            <a:fld id="{32F248E7-51AE-DC43-94D1-FCDE8B4BEC10}" type="slidenum">
              <a:rPr lang="en-US" smtClean="0"/>
              <a:pPr/>
              <a:t>31</a:t>
            </a:fld>
            <a:endParaRPr lang="en-US"/>
          </a:p>
        </p:txBody>
      </p:sp>
    </p:spTree>
    <p:extLst>
      <p:ext uri="{BB962C8B-B14F-4D97-AF65-F5344CB8AC3E}">
        <p14:creationId xmlns:p14="http://schemas.microsoft.com/office/powerpoint/2010/main" val="2965368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779F-E480-664A-46D8-23B3E5244E0C}"/>
              </a:ext>
            </a:extLst>
          </p:cNvPr>
          <p:cNvSpPr>
            <a:spLocks noGrp="1"/>
          </p:cNvSpPr>
          <p:nvPr>
            <p:ph type="ctrTitle" hasCustomPrompt="1"/>
          </p:nvPr>
        </p:nvSpPr>
        <p:spPr>
          <a:xfrm>
            <a:off x="390938" y="2204357"/>
            <a:ext cx="6764241" cy="1424876"/>
          </a:xfrm>
          <a:prstGeom prst="rect">
            <a:avLst/>
          </a:prstGeom>
        </p:spPr>
        <p:txBody>
          <a:bodyPr lIns="0" tIns="0" rIns="0" bIns="0" anchor="b"/>
          <a:lstStyle>
            <a:lvl1pPr algn="l">
              <a:defRPr sz="4400" b="1">
                <a:solidFill>
                  <a:schemeClr val="bg1"/>
                </a:soli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Your Presentation Title Here Max 2 Lines</a:t>
            </a:r>
          </a:p>
        </p:txBody>
      </p:sp>
      <p:sp>
        <p:nvSpPr>
          <p:cNvPr id="3" name="Subtitle 2">
            <a:extLst>
              <a:ext uri="{FF2B5EF4-FFF2-40B4-BE49-F238E27FC236}">
                <a16:creationId xmlns:a16="http://schemas.microsoft.com/office/drawing/2014/main" id="{203EF032-0209-1875-DAFD-FC9AFE109094}"/>
              </a:ext>
            </a:extLst>
          </p:cNvPr>
          <p:cNvSpPr>
            <a:spLocks noGrp="1"/>
          </p:cNvSpPr>
          <p:nvPr>
            <p:ph type="subTitle" idx="1" hasCustomPrompt="1"/>
          </p:nvPr>
        </p:nvSpPr>
        <p:spPr>
          <a:xfrm>
            <a:off x="390939" y="4202496"/>
            <a:ext cx="6614018" cy="235882"/>
          </a:xfrm>
        </p:spPr>
        <p:txBody>
          <a:bodyPr lIns="0" tIns="0" rIns="0" bIns="0"/>
          <a:lstStyle>
            <a:lvl1pPr marL="0" indent="0" algn="l">
              <a:buNone/>
              <a:defRPr sz="1600" b="1" i="0">
                <a:solidFill>
                  <a:schemeClr val="bg1"/>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Sub-Text 1 Here (Presenter name, team, </a:t>
            </a:r>
            <a:r>
              <a:rPr lang="en-US" err="1"/>
              <a:t>etc</a:t>
            </a:r>
            <a:r>
              <a:rPr lang="en-US"/>
              <a:t>)</a:t>
            </a:r>
          </a:p>
        </p:txBody>
      </p:sp>
      <p:cxnSp>
        <p:nvCxnSpPr>
          <p:cNvPr id="13" name="Google Shape;56;p13">
            <a:extLst>
              <a:ext uri="{FF2B5EF4-FFF2-40B4-BE49-F238E27FC236}">
                <a16:creationId xmlns:a16="http://schemas.microsoft.com/office/drawing/2014/main" id="{403F684D-C4C5-6EE1-634F-C35E12E86D15}"/>
              </a:ext>
            </a:extLst>
          </p:cNvPr>
          <p:cNvCxnSpPr>
            <a:cxnSpLocks/>
          </p:cNvCxnSpPr>
          <p:nvPr userDrawn="1"/>
        </p:nvCxnSpPr>
        <p:spPr>
          <a:xfrm>
            <a:off x="390939" y="3915864"/>
            <a:ext cx="6450732" cy="0"/>
          </a:xfrm>
          <a:prstGeom prst="straightConnector1">
            <a:avLst/>
          </a:prstGeom>
          <a:noFill/>
          <a:ln w="9525" cap="flat" cmpd="sng">
            <a:solidFill>
              <a:schemeClr val="lt1"/>
            </a:solidFill>
            <a:prstDash val="solid"/>
            <a:round/>
            <a:headEnd type="none" w="med" len="med"/>
            <a:tailEnd type="none" w="med" len="med"/>
          </a:ln>
        </p:spPr>
      </p:cxnSp>
      <p:sp>
        <p:nvSpPr>
          <p:cNvPr id="30" name="Text Placeholder 29">
            <a:extLst>
              <a:ext uri="{FF2B5EF4-FFF2-40B4-BE49-F238E27FC236}">
                <a16:creationId xmlns:a16="http://schemas.microsoft.com/office/drawing/2014/main" id="{5153E94C-3045-000C-96C1-73BDCBFB3AB5}"/>
              </a:ext>
            </a:extLst>
          </p:cNvPr>
          <p:cNvSpPr>
            <a:spLocks noGrp="1"/>
          </p:cNvSpPr>
          <p:nvPr>
            <p:ph type="body" sz="quarter" idx="12" hasCustomPrompt="1"/>
          </p:nvPr>
        </p:nvSpPr>
        <p:spPr>
          <a:xfrm>
            <a:off x="390525" y="4621213"/>
            <a:ext cx="6615113" cy="235882"/>
          </a:xfrm>
        </p:spPr>
        <p:txBody>
          <a:bodyPr lIns="0" tIns="0" rIns="0" bIns="0"/>
          <a:lstStyle>
            <a:lvl1pPr>
              <a:buNone/>
              <a:defRPr sz="1400" b="0" i="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stStyle>
          <a:p>
            <a:r>
              <a:rPr lang="en-US"/>
              <a:t>Sub-Text 1 Here (Presenter name, team, </a:t>
            </a:r>
            <a:r>
              <a:rPr lang="en-US" err="1"/>
              <a:t>etc</a:t>
            </a:r>
            <a:r>
              <a:rPr lang="en-US"/>
              <a:t>)</a:t>
            </a:r>
          </a:p>
        </p:txBody>
      </p:sp>
      <p:sp>
        <p:nvSpPr>
          <p:cNvPr id="32" name="Google Shape;60;p13">
            <a:extLst>
              <a:ext uri="{FF2B5EF4-FFF2-40B4-BE49-F238E27FC236}">
                <a16:creationId xmlns:a16="http://schemas.microsoft.com/office/drawing/2014/main" id="{29A30716-548C-CA95-022A-1539AAE9757B}"/>
              </a:ext>
            </a:extLst>
          </p:cNvPr>
          <p:cNvSpPr txBox="1">
            <a:spLocks/>
          </p:cNvSpPr>
          <p:nvPr userDrawn="1"/>
        </p:nvSpPr>
        <p:spPr>
          <a:xfrm>
            <a:off x="9687902" y="6370074"/>
            <a:ext cx="2340300" cy="350835"/>
          </a:xfrm>
          <a:prstGeom prst="rect">
            <a:avLst/>
          </a:prstGeom>
        </p:spPr>
        <p:txBody>
          <a:bodyPr spcFirstLastPara="1" vert="horz" wrap="square" lIns="91425" tIns="91425" rIns="91425" bIns="91425"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Font typeface="Arial" panose="020B0604020202020204" pitchFamily="34" charset="0"/>
              <a:buNone/>
            </a:pPr>
            <a:r>
              <a:rPr lang="en-ID" sz="1200">
                <a:solidFill>
                  <a:schemeClr val="lt1"/>
                </a:solidFill>
                <a:latin typeface="Aptos Bold" panose="020B0004020202020204" pitchFamily="34" charset="0"/>
                <a:ea typeface="Open Sans Light" panose="020B0606030504020204" pitchFamily="34" charset="0"/>
                <a:cs typeface="Open Sans Light" panose="020B0606030504020204" pitchFamily="34" charset="0"/>
                <a:sym typeface="Roboto Light"/>
              </a:rPr>
              <a:t>quadra-energy.com</a:t>
            </a:r>
          </a:p>
        </p:txBody>
      </p:sp>
    </p:spTree>
    <p:extLst>
      <p:ext uri="{BB962C8B-B14F-4D97-AF65-F5344CB8AC3E}">
        <p14:creationId xmlns:p14="http://schemas.microsoft.com/office/powerpoint/2010/main" val="3496538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er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79EA664-B2EF-CA56-5BEE-34330912ED1E}"/>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604020202020204" charset="0"/>
              <a:ea typeface="Open Sans Light" panose="020B0606030504020204" pitchFamily="34" charset="0"/>
              <a:cs typeface="Open Sans Light" panose="020B0606030504020204" pitchFamily="34" charset="0"/>
            </a:endParaRPr>
          </a:p>
        </p:txBody>
      </p:sp>
      <p:sp>
        <p:nvSpPr>
          <p:cNvPr id="6" name="Google Shape;12;p2">
            <a:extLst>
              <a:ext uri="{FF2B5EF4-FFF2-40B4-BE49-F238E27FC236}">
                <a16:creationId xmlns:a16="http://schemas.microsoft.com/office/drawing/2014/main" id="{7D3A8A26-921C-CDC5-810F-9244D010F65C}"/>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7" name="Picture 6" descr="A logo with blue and green outline  AI-generated content may be incorrect.">
            <a:extLst>
              <a:ext uri="{FF2B5EF4-FFF2-40B4-BE49-F238E27FC236}">
                <a16:creationId xmlns:a16="http://schemas.microsoft.com/office/drawing/2014/main" id="{E6FB46E2-18A4-E64F-A8B7-0062D0794B46}"/>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425125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tren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6B7E-E625-8B7E-9D0B-43E1932C9491}"/>
              </a:ext>
            </a:extLst>
          </p:cNvPr>
          <p:cNvSpPr>
            <a:spLocks noGrp="1"/>
          </p:cNvSpPr>
          <p:nvPr>
            <p:ph type="title" hasCustomPrompt="1"/>
          </p:nvPr>
        </p:nvSpPr>
        <p:spPr>
          <a:xfrm>
            <a:off x="381005" y="2697163"/>
            <a:ext cx="10515600" cy="621194"/>
          </a:xfrm>
          <a:prstGeom prst="rect">
            <a:avLst/>
          </a:prstGeom>
        </p:spPr>
        <p:txBody>
          <a:bodyPr lIns="0" tIns="0" rIns="0" bIns="0"/>
          <a:lstStyle>
            <a:lvl1pPr>
              <a:defRPr sz="44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5" name="Text Placeholder 29">
            <a:extLst>
              <a:ext uri="{FF2B5EF4-FFF2-40B4-BE49-F238E27FC236}">
                <a16:creationId xmlns:a16="http://schemas.microsoft.com/office/drawing/2014/main" id="{07EEF965-0560-2877-B430-B21E227FDA16}"/>
              </a:ext>
            </a:extLst>
          </p:cNvPr>
          <p:cNvSpPr>
            <a:spLocks noGrp="1"/>
          </p:cNvSpPr>
          <p:nvPr>
            <p:ph type="body" sz="quarter" idx="12" hasCustomPrompt="1"/>
          </p:nvPr>
        </p:nvSpPr>
        <p:spPr>
          <a:xfrm>
            <a:off x="381005" y="3429000"/>
            <a:ext cx="10515600" cy="187503"/>
          </a:xfrm>
        </p:spPr>
        <p:txBody>
          <a:bodyPr lIns="0" tIns="0" rIns="0" bIns="0"/>
          <a:lstStyle>
            <a:lvl1pPr>
              <a:buNone/>
              <a:defRPr sz="1400" b="0" i="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stStyle>
          <a:p>
            <a:r>
              <a:rPr lang="en-US"/>
              <a:t>Sub-Text 1 Here (Presenter name, team, </a:t>
            </a:r>
            <a:r>
              <a:rPr lang="en-US" err="1"/>
              <a:t>etc</a:t>
            </a:r>
            <a:r>
              <a:rPr lang="en-US"/>
              <a:t>)</a:t>
            </a:r>
          </a:p>
        </p:txBody>
      </p:sp>
      <p:sp>
        <p:nvSpPr>
          <p:cNvPr id="3" name="Rounded Rectangle 2">
            <a:extLst>
              <a:ext uri="{FF2B5EF4-FFF2-40B4-BE49-F238E27FC236}">
                <a16:creationId xmlns:a16="http://schemas.microsoft.com/office/drawing/2014/main" id="{82EFC6DA-F4A2-157A-FB2D-B898FF52B6FD}"/>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6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3E366DD7-E174-BD1B-B57A-CC5AF4D36202}"/>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EB6C5D76-9605-E066-8A89-7D46319D57E2}"/>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244997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6B7E-E625-8B7E-9D0B-43E1932C9491}"/>
              </a:ext>
            </a:extLst>
          </p:cNvPr>
          <p:cNvSpPr>
            <a:spLocks noGrp="1"/>
          </p:cNvSpPr>
          <p:nvPr>
            <p:ph type="title" hasCustomPrompt="1"/>
          </p:nvPr>
        </p:nvSpPr>
        <p:spPr>
          <a:xfrm>
            <a:off x="341244" y="505196"/>
            <a:ext cx="10515600" cy="621194"/>
          </a:xfrm>
          <a:prstGeom prst="rect">
            <a:avLst/>
          </a:prstGeom>
        </p:spPr>
        <p:txBody>
          <a:bodyPr lIns="0" tIns="0" rIns="0" bIns="0"/>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Insight</a:t>
            </a:r>
          </a:p>
        </p:txBody>
      </p:sp>
      <p:sp>
        <p:nvSpPr>
          <p:cNvPr id="8" name="Text Placeholder 7">
            <a:extLst>
              <a:ext uri="{FF2B5EF4-FFF2-40B4-BE49-F238E27FC236}">
                <a16:creationId xmlns:a16="http://schemas.microsoft.com/office/drawing/2014/main" id="{88A75752-0BBD-7CBC-679F-277B24FCC28E}"/>
              </a:ext>
            </a:extLst>
          </p:cNvPr>
          <p:cNvSpPr>
            <a:spLocks noGrp="1"/>
          </p:cNvSpPr>
          <p:nvPr>
            <p:ph type="body" sz="quarter" idx="10" hasCustomPrompt="1"/>
          </p:nvPr>
        </p:nvSpPr>
        <p:spPr>
          <a:xfrm>
            <a:off x="884980" y="3030359"/>
            <a:ext cx="3163037" cy="1138237"/>
          </a:xfrm>
        </p:spPr>
        <p:txBody>
          <a:bodyPr/>
          <a:lstStyle>
            <a:lvl1pPr>
              <a:buNone/>
              <a:defRPr sz="10000" b="0">
                <a:latin typeface="Aptos Bold" panose="020B0004020202020204" pitchFamily="34" charset="0"/>
                <a:ea typeface="Open Sans Light" panose="020B0606030504020204" pitchFamily="34" charset="0"/>
                <a:cs typeface="Open Sans Light" panose="020B0606030504020204" pitchFamily="34" charset="0"/>
              </a:defRPr>
            </a:lvl1pPr>
          </a:lstStyle>
          <a:p>
            <a:pPr lvl="0"/>
            <a:r>
              <a:rPr lang="en-US" err="1"/>
              <a:t>Xx</a:t>
            </a:r>
            <a:r>
              <a:rPr lang="en-US"/>
              <a:t>%</a:t>
            </a:r>
          </a:p>
        </p:txBody>
      </p:sp>
      <p:sp>
        <p:nvSpPr>
          <p:cNvPr id="9" name="Text Placeholder 7">
            <a:extLst>
              <a:ext uri="{FF2B5EF4-FFF2-40B4-BE49-F238E27FC236}">
                <a16:creationId xmlns:a16="http://schemas.microsoft.com/office/drawing/2014/main" id="{14B68179-58F1-ADD7-3496-4BEF88092FBB}"/>
              </a:ext>
            </a:extLst>
          </p:cNvPr>
          <p:cNvSpPr>
            <a:spLocks noGrp="1"/>
          </p:cNvSpPr>
          <p:nvPr>
            <p:ph type="body" sz="quarter" idx="14" hasCustomPrompt="1"/>
          </p:nvPr>
        </p:nvSpPr>
        <p:spPr>
          <a:xfrm>
            <a:off x="884981" y="4384496"/>
            <a:ext cx="3163035" cy="277010"/>
          </a:xfrm>
        </p:spPr>
        <p:txBody>
          <a:bodyPr/>
          <a:lstStyle>
            <a:lvl1pPr algn="l">
              <a:buNone/>
              <a:defRPr sz="1600" b="0">
                <a:solidFill>
                  <a:srgbClr val="60BEDC"/>
                </a:solidFill>
                <a:latin typeface="Aptos Bold" panose="020B0004020202020204" pitchFamily="34" charset="0"/>
                <a:ea typeface="Open Sans Light" panose="020B0606030504020204" pitchFamily="34" charset="0"/>
                <a:cs typeface="Open Sans Light" panose="020B0606030504020204" pitchFamily="34" charset="0"/>
              </a:defRPr>
            </a:lvl1pPr>
          </a:lstStyle>
          <a:p>
            <a:pPr lvl="0"/>
            <a:r>
              <a:rPr lang="en-US"/>
              <a:t>Content Title Here</a:t>
            </a:r>
          </a:p>
        </p:txBody>
      </p:sp>
      <p:sp>
        <p:nvSpPr>
          <p:cNvPr id="13" name="Text Placeholder 7">
            <a:extLst>
              <a:ext uri="{FF2B5EF4-FFF2-40B4-BE49-F238E27FC236}">
                <a16:creationId xmlns:a16="http://schemas.microsoft.com/office/drawing/2014/main" id="{AB747FC7-53E0-AE82-C020-33ED297E2A89}"/>
              </a:ext>
            </a:extLst>
          </p:cNvPr>
          <p:cNvSpPr>
            <a:spLocks noGrp="1"/>
          </p:cNvSpPr>
          <p:nvPr>
            <p:ph type="body" sz="quarter" idx="15" hasCustomPrompt="1"/>
          </p:nvPr>
        </p:nvSpPr>
        <p:spPr>
          <a:xfrm>
            <a:off x="884981" y="4754365"/>
            <a:ext cx="3163035" cy="277010"/>
          </a:xfrm>
        </p:spPr>
        <p:txBody>
          <a:bodyPr>
            <a:normAutofit/>
          </a:bodyPr>
          <a:lstStyle>
            <a:lvl1pPr algn="l">
              <a:buNone/>
              <a:defRPr sz="1100" b="0">
                <a:latin typeface="Aptos Bold"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4" name="Text Placeholder 7">
            <a:extLst>
              <a:ext uri="{FF2B5EF4-FFF2-40B4-BE49-F238E27FC236}">
                <a16:creationId xmlns:a16="http://schemas.microsoft.com/office/drawing/2014/main" id="{FEBC443C-838F-1272-02B0-BCB45141D908}"/>
              </a:ext>
            </a:extLst>
          </p:cNvPr>
          <p:cNvSpPr>
            <a:spLocks noGrp="1"/>
          </p:cNvSpPr>
          <p:nvPr>
            <p:ph type="body" sz="quarter" idx="16" hasCustomPrompt="1"/>
          </p:nvPr>
        </p:nvSpPr>
        <p:spPr>
          <a:xfrm>
            <a:off x="4504086" y="3030359"/>
            <a:ext cx="3163037" cy="1138237"/>
          </a:xfrm>
        </p:spPr>
        <p:txBody>
          <a:bodyPr/>
          <a:lstStyle>
            <a:lvl1pPr>
              <a:buNone/>
              <a:defRPr sz="100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err="1"/>
              <a:t>Xx</a:t>
            </a:r>
            <a:r>
              <a:rPr lang="en-US"/>
              <a:t>%</a:t>
            </a:r>
          </a:p>
        </p:txBody>
      </p:sp>
      <p:sp>
        <p:nvSpPr>
          <p:cNvPr id="25" name="Text Placeholder 7">
            <a:extLst>
              <a:ext uri="{FF2B5EF4-FFF2-40B4-BE49-F238E27FC236}">
                <a16:creationId xmlns:a16="http://schemas.microsoft.com/office/drawing/2014/main" id="{598A0841-EBA6-F1DA-0D74-FA06D81D25CE}"/>
              </a:ext>
            </a:extLst>
          </p:cNvPr>
          <p:cNvSpPr>
            <a:spLocks noGrp="1"/>
          </p:cNvSpPr>
          <p:nvPr>
            <p:ph type="body" sz="quarter" idx="17" hasCustomPrompt="1"/>
          </p:nvPr>
        </p:nvSpPr>
        <p:spPr>
          <a:xfrm>
            <a:off x="4504087" y="4384496"/>
            <a:ext cx="3163035" cy="277010"/>
          </a:xfrm>
        </p:spPr>
        <p:txBody>
          <a:bodyPr/>
          <a:lstStyle>
            <a:lvl1pPr algn="l">
              <a:buNone/>
              <a:defRPr sz="1600" b="1">
                <a:solidFill>
                  <a:srgbClr val="60BEDC"/>
                </a:solidFill>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6" name="Text Placeholder 7">
            <a:extLst>
              <a:ext uri="{FF2B5EF4-FFF2-40B4-BE49-F238E27FC236}">
                <a16:creationId xmlns:a16="http://schemas.microsoft.com/office/drawing/2014/main" id="{AA92612D-D935-BFF4-6C67-E3FECF8816EE}"/>
              </a:ext>
            </a:extLst>
          </p:cNvPr>
          <p:cNvSpPr>
            <a:spLocks noGrp="1"/>
          </p:cNvSpPr>
          <p:nvPr>
            <p:ph type="body" sz="quarter" idx="18" hasCustomPrompt="1"/>
          </p:nvPr>
        </p:nvSpPr>
        <p:spPr>
          <a:xfrm>
            <a:off x="4504087" y="4754365"/>
            <a:ext cx="3163035" cy="277010"/>
          </a:xfrm>
        </p:spPr>
        <p:txBody>
          <a:bodyPr>
            <a:normAutofit/>
          </a:bodyPr>
          <a:lstStyle>
            <a:lvl1pPr algn="l">
              <a:buNone/>
              <a:defRPr sz="1100" b="0">
                <a:latin typeface="Aptos Bold"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8" name="Text Placeholder 7">
            <a:extLst>
              <a:ext uri="{FF2B5EF4-FFF2-40B4-BE49-F238E27FC236}">
                <a16:creationId xmlns:a16="http://schemas.microsoft.com/office/drawing/2014/main" id="{5D523E8B-0C12-AD30-39E5-DA537F22B10A}"/>
              </a:ext>
            </a:extLst>
          </p:cNvPr>
          <p:cNvSpPr>
            <a:spLocks noGrp="1"/>
          </p:cNvSpPr>
          <p:nvPr>
            <p:ph type="body" sz="quarter" idx="19" hasCustomPrompt="1"/>
          </p:nvPr>
        </p:nvSpPr>
        <p:spPr>
          <a:xfrm>
            <a:off x="8220729" y="3030359"/>
            <a:ext cx="3163037" cy="1138237"/>
          </a:xfrm>
        </p:spPr>
        <p:txBody>
          <a:bodyPr/>
          <a:lstStyle>
            <a:lvl1pPr>
              <a:buNone/>
              <a:defRPr sz="10000" b="1">
                <a:latin typeface="Aptos Bold" panose="020B0004020202020204" charset="0"/>
                <a:ea typeface="Open Sans ExtraBold" panose="020B0606030504020204" pitchFamily="34" charset="0"/>
                <a:cs typeface="Open Sans ExtraBold" panose="020B0606030504020204" pitchFamily="34" charset="0"/>
              </a:defRPr>
            </a:lvl1pPr>
          </a:lstStyle>
          <a:p>
            <a:pPr lvl="0"/>
            <a:r>
              <a:rPr lang="en-US" err="1"/>
              <a:t>Xx</a:t>
            </a:r>
            <a:r>
              <a:rPr lang="en-US"/>
              <a:t>%</a:t>
            </a:r>
          </a:p>
        </p:txBody>
      </p:sp>
      <p:sp>
        <p:nvSpPr>
          <p:cNvPr id="29" name="Text Placeholder 7">
            <a:extLst>
              <a:ext uri="{FF2B5EF4-FFF2-40B4-BE49-F238E27FC236}">
                <a16:creationId xmlns:a16="http://schemas.microsoft.com/office/drawing/2014/main" id="{0A6C9D1F-47E5-0858-6A87-1665DB639F13}"/>
              </a:ext>
            </a:extLst>
          </p:cNvPr>
          <p:cNvSpPr>
            <a:spLocks noGrp="1"/>
          </p:cNvSpPr>
          <p:nvPr>
            <p:ph type="body" sz="quarter" idx="20" hasCustomPrompt="1"/>
          </p:nvPr>
        </p:nvSpPr>
        <p:spPr>
          <a:xfrm>
            <a:off x="8220730" y="4384496"/>
            <a:ext cx="3163035" cy="277010"/>
          </a:xfrm>
        </p:spPr>
        <p:txBody>
          <a:bodyPr/>
          <a:lstStyle>
            <a:lvl1pPr algn="l">
              <a:buNone/>
              <a:defRPr sz="1600" b="1">
                <a:solidFill>
                  <a:srgbClr val="60BEDC"/>
                </a:solidFill>
                <a:latin typeface="Aptos Bold" panose="020B000402020202020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30" name="Text Placeholder 7">
            <a:extLst>
              <a:ext uri="{FF2B5EF4-FFF2-40B4-BE49-F238E27FC236}">
                <a16:creationId xmlns:a16="http://schemas.microsoft.com/office/drawing/2014/main" id="{B20E887C-D425-3B54-FD1B-9D82CEB9E431}"/>
              </a:ext>
            </a:extLst>
          </p:cNvPr>
          <p:cNvSpPr>
            <a:spLocks noGrp="1"/>
          </p:cNvSpPr>
          <p:nvPr>
            <p:ph type="body" sz="quarter" idx="21" hasCustomPrompt="1"/>
          </p:nvPr>
        </p:nvSpPr>
        <p:spPr>
          <a:xfrm>
            <a:off x="8220730" y="4754365"/>
            <a:ext cx="3163035" cy="277010"/>
          </a:xfrm>
        </p:spPr>
        <p:txBody>
          <a:bodyPr>
            <a:normAutofit/>
          </a:bodyPr>
          <a:lstStyle>
            <a:lvl1pPr algn="l">
              <a:buNone/>
              <a:defRPr sz="1100" b="0">
                <a:latin typeface="Aptos Bold"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4" name="Rounded Rectangle 3">
            <a:extLst>
              <a:ext uri="{FF2B5EF4-FFF2-40B4-BE49-F238E27FC236}">
                <a16:creationId xmlns:a16="http://schemas.microsoft.com/office/drawing/2014/main" id="{64228666-ED08-55C1-0AA6-2D765C2A3C38}"/>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CE700FE1-C55D-9A0D-D523-9B25318E556A}"/>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88F74B49-274C-3C2B-65FD-2D9E1D0BC417}"/>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411754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6B7E-E625-8B7E-9D0B-43E1932C9491}"/>
              </a:ext>
            </a:extLst>
          </p:cNvPr>
          <p:cNvSpPr>
            <a:spLocks noGrp="1"/>
          </p:cNvSpPr>
          <p:nvPr>
            <p:ph type="title" hasCustomPrompt="1"/>
          </p:nvPr>
        </p:nvSpPr>
        <p:spPr>
          <a:xfrm>
            <a:off x="5650786" y="2697163"/>
            <a:ext cx="5703013" cy="621194"/>
          </a:xfrm>
          <a:prstGeom prst="rect">
            <a:avLst/>
          </a:prstGeom>
        </p:spPr>
        <p:txBody>
          <a:bodyPr lIns="0" tIns="0" rIns="0" bIns="0"/>
          <a:lstStyle>
            <a:lvl1pPr>
              <a:defRPr sz="44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4" name="Picture Placeholder 3">
            <a:extLst>
              <a:ext uri="{FF2B5EF4-FFF2-40B4-BE49-F238E27FC236}">
                <a16:creationId xmlns:a16="http://schemas.microsoft.com/office/drawing/2014/main" id="{DD434948-8136-F707-F55F-4596773339D9}"/>
              </a:ext>
            </a:extLst>
          </p:cNvPr>
          <p:cNvSpPr>
            <a:spLocks noGrp="1"/>
          </p:cNvSpPr>
          <p:nvPr>
            <p:ph type="pic" sz="quarter" idx="10"/>
          </p:nvPr>
        </p:nvSpPr>
        <p:spPr>
          <a:xfrm>
            <a:off x="554038" y="644766"/>
            <a:ext cx="4727575" cy="4725987"/>
          </a:xfrm>
          <a:prstGeom prst="roundRect">
            <a:avLst>
              <a:gd name="adj" fmla="val 322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3" name="Rounded Rectangle 2">
            <a:extLst>
              <a:ext uri="{FF2B5EF4-FFF2-40B4-BE49-F238E27FC236}">
                <a16:creationId xmlns:a16="http://schemas.microsoft.com/office/drawing/2014/main" id="{48F217EA-2A73-2FC1-CC39-911A47CACE23}"/>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28D79095-DD9B-9CD7-4025-B9777A274269}"/>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BF42A2FC-6180-AE9E-BCF3-E8FC8C8F3AD7}"/>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7" name="Text Placeholder 29">
            <a:extLst>
              <a:ext uri="{FF2B5EF4-FFF2-40B4-BE49-F238E27FC236}">
                <a16:creationId xmlns:a16="http://schemas.microsoft.com/office/drawing/2014/main" id="{8921FF7F-4F81-8911-8655-C235D89EF70E}"/>
              </a:ext>
            </a:extLst>
          </p:cNvPr>
          <p:cNvSpPr>
            <a:spLocks noGrp="1"/>
          </p:cNvSpPr>
          <p:nvPr>
            <p:ph type="body" sz="quarter" idx="12" hasCustomPrompt="1"/>
          </p:nvPr>
        </p:nvSpPr>
        <p:spPr>
          <a:xfrm>
            <a:off x="5650786" y="3445892"/>
            <a:ext cx="5257800" cy="187503"/>
          </a:xfrm>
        </p:spPr>
        <p:txBody>
          <a:bodyPr lIns="0" tIns="0" rIns="0" bIns="0">
            <a:noAutofit/>
          </a:bodyPr>
          <a:lstStyle>
            <a:lvl1pPr>
              <a:buNone/>
              <a:defRPr sz="2000" b="0" i="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stStyle>
          <a:p>
            <a:r>
              <a:rPr lang="en-US"/>
              <a:t>Sub-Text 1 Here (Presenter name, team, </a:t>
            </a:r>
            <a:r>
              <a:rPr lang="en-US" err="1"/>
              <a:t>etc</a:t>
            </a:r>
            <a:r>
              <a:rPr lang="en-US"/>
              <a:t>)</a:t>
            </a:r>
          </a:p>
        </p:txBody>
      </p:sp>
    </p:spTree>
    <p:extLst>
      <p:ext uri="{BB962C8B-B14F-4D97-AF65-F5344CB8AC3E}">
        <p14:creationId xmlns:p14="http://schemas.microsoft.com/office/powerpoint/2010/main" val="216536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65C2EA5-A739-8676-90D7-91B18FB9421B}"/>
              </a:ext>
            </a:extLst>
          </p:cNvPr>
          <p:cNvSpPr>
            <a:spLocks noGrp="1"/>
          </p:cNvSpPr>
          <p:nvPr>
            <p:ph type="ctrTitle" hasCustomPrompt="1"/>
          </p:nvPr>
        </p:nvSpPr>
        <p:spPr>
          <a:xfrm>
            <a:off x="390939" y="2775890"/>
            <a:ext cx="6614018" cy="720844"/>
          </a:xfrm>
          <a:prstGeom prst="rect">
            <a:avLst/>
          </a:prstGeom>
        </p:spPr>
        <p:txBody>
          <a:bodyPr lIns="0" tIns="0" rIns="0" bIns="0" anchor="b"/>
          <a:lstStyle>
            <a:lvl1pPr algn="l">
              <a:defRPr sz="4400" b="1">
                <a:solidFill>
                  <a:schemeClr val="bg1"/>
                </a:soli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Text</a:t>
            </a:r>
          </a:p>
        </p:txBody>
      </p:sp>
      <p:sp>
        <p:nvSpPr>
          <p:cNvPr id="4" name="Subtitle 2">
            <a:extLst>
              <a:ext uri="{FF2B5EF4-FFF2-40B4-BE49-F238E27FC236}">
                <a16:creationId xmlns:a16="http://schemas.microsoft.com/office/drawing/2014/main" id="{95F8CA4A-98B7-AC81-9C02-2B5CDED7630B}"/>
              </a:ext>
            </a:extLst>
          </p:cNvPr>
          <p:cNvSpPr>
            <a:spLocks noGrp="1"/>
          </p:cNvSpPr>
          <p:nvPr>
            <p:ph type="subTitle" idx="1" hasCustomPrompt="1"/>
          </p:nvPr>
        </p:nvSpPr>
        <p:spPr>
          <a:xfrm>
            <a:off x="390939" y="4069998"/>
            <a:ext cx="6614018" cy="235882"/>
          </a:xfrm>
        </p:spPr>
        <p:txBody>
          <a:bodyPr lIns="0" tIns="0" rIns="0" bIns="0">
            <a:noAutofit/>
          </a:bodyPr>
          <a:lstStyle>
            <a:lvl1pPr marL="0" indent="0" algn="l">
              <a:buNone/>
              <a:defRPr sz="2000" b="0" i="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t>
            </a:r>
          </a:p>
        </p:txBody>
      </p:sp>
      <p:cxnSp>
        <p:nvCxnSpPr>
          <p:cNvPr id="5" name="Google Shape;56;p13">
            <a:extLst>
              <a:ext uri="{FF2B5EF4-FFF2-40B4-BE49-F238E27FC236}">
                <a16:creationId xmlns:a16="http://schemas.microsoft.com/office/drawing/2014/main" id="{9013AE24-DE04-BDA9-5DA6-9C2FAA248CC0}"/>
              </a:ext>
            </a:extLst>
          </p:cNvPr>
          <p:cNvCxnSpPr>
            <a:cxnSpLocks/>
          </p:cNvCxnSpPr>
          <p:nvPr userDrawn="1"/>
        </p:nvCxnSpPr>
        <p:spPr>
          <a:xfrm>
            <a:off x="390939" y="3783366"/>
            <a:ext cx="6450732" cy="0"/>
          </a:xfrm>
          <a:prstGeom prst="straightConnector1">
            <a:avLst/>
          </a:prstGeom>
          <a:noFill/>
          <a:ln w="9525" cap="flat" cmpd="sng">
            <a:solidFill>
              <a:schemeClr val="lt1"/>
            </a:solidFill>
            <a:prstDash val="solid"/>
            <a:round/>
            <a:headEnd type="none" w="med" len="med"/>
            <a:tailEnd type="none" w="med" len="med"/>
          </a:ln>
        </p:spPr>
      </p:cxnSp>
      <p:sp>
        <p:nvSpPr>
          <p:cNvPr id="6" name="Picture Placeholder 3">
            <a:extLst>
              <a:ext uri="{FF2B5EF4-FFF2-40B4-BE49-F238E27FC236}">
                <a16:creationId xmlns:a16="http://schemas.microsoft.com/office/drawing/2014/main" id="{C04E6AFD-BF9F-2F95-3756-B8D89D16E8A6}"/>
              </a:ext>
            </a:extLst>
          </p:cNvPr>
          <p:cNvSpPr>
            <a:spLocks noGrp="1"/>
          </p:cNvSpPr>
          <p:nvPr>
            <p:ph type="pic" sz="quarter" idx="10"/>
          </p:nvPr>
        </p:nvSpPr>
        <p:spPr>
          <a:xfrm>
            <a:off x="7377193" y="644766"/>
            <a:ext cx="4560181" cy="6010740"/>
          </a:xfrm>
          <a:prstGeom prst="roundRect">
            <a:avLst>
              <a:gd name="adj" fmla="val 322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7" name="Rounded Rectangle 6">
            <a:extLst>
              <a:ext uri="{FF2B5EF4-FFF2-40B4-BE49-F238E27FC236}">
                <a16:creationId xmlns:a16="http://schemas.microsoft.com/office/drawing/2014/main" id="{9ED2FB5B-5798-8FBD-77FB-4B3DC7E2B922}"/>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8" name="Google Shape;12;p2">
            <a:extLst>
              <a:ext uri="{FF2B5EF4-FFF2-40B4-BE49-F238E27FC236}">
                <a16:creationId xmlns:a16="http://schemas.microsoft.com/office/drawing/2014/main" id="{733B152C-39E7-48BB-471B-C31A42765995}"/>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9" name="Picture 8" descr="A logo with blue and green outline  AI-generated content may be incorrect.">
            <a:extLst>
              <a:ext uri="{FF2B5EF4-FFF2-40B4-BE49-F238E27FC236}">
                <a16:creationId xmlns:a16="http://schemas.microsoft.com/office/drawing/2014/main" id="{C0AC87D9-3AF0-787F-0717-A49B1DBA39B8}"/>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990950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lain - Titl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D68788BE-05D5-FEAB-DA8E-E2D425FBDCD0}"/>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CC5482C4-FFA2-7E04-6241-B9FC345D00E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64DEFB66-52A4-677F-86C7-0462E70F3C51}"/>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7" name="Title 1">
            <a:extLst>
              <a:ext uri="{FF2B5EF4-FFF2-40B4-BE49-F238E27FC236}">
                <a16:creationId xmlns:a16="http://schemas.microsoft.com/office/drawing/2014/main" id="{4A24BA5D-8A12-9D0B-EE90-3CD878A63BDD}"/>
              </a:ext>
            </a:extLst>
          </p:cNvPr>
          <p:cNvSpPr>
            <a:spLocks noGrp="1"/>
          </p:cNvSpPr>
          <p:nvPr>
            <p:ph type="title" hasCustomPrompt="1"/>
          </p:nvPr>
        </p:nvSpPr>
        <p:spPr>
          <a:xfrm>
            <a:off x="381001" y="2697163"/>
            <a:ext cx="5257800" cy="621194"/>
          </a:xfrm>
          <a:prstGeom prst="rect">
            <a:avLst/>
          </a:prstGeom>
        </p:spPr>
        <p:txBody>
          <a:bodyPr lIns="0" tIns="0" rIns="0" bIns="0"/>
          <a:lstStyle>
            <a:lvl1pPr>
              <a:defRPr sz="44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8" name="Text Placeholder 29">
            <a:extLst>
              <a:ext uri="{FF2B5EF4-FFF2-40B4-BE49-F238E27FC236}">
                <a16:creationId xmlns:a16="http://schemas.microsoft.com/office/drawing/2014/main" id="{C08BB778-0084-F76F-6E03-D64CC1429B11}"/>
              </a:ext>
            </a:extLst>
          </p:cNvPr>
          <p:cNvSpPr>
            <a:spLocks noGrp="1"/>
          </p:cNvSpPr>
          <p:nvPr>
            <p:ph type="body" sz="quarter" idx="12" hasCustomPrompt="1"/>
          </p:nvPr>
        </p:nvSpPr>
        <p:spPr>
          <a:xfrm>
            <a:off x="381001" y="3429000"/>
            <a:ext cx="5257800" cy="187503"/>
          </a:xfrm>
        </p:spPr>
        <p:txBody>
          <a:bodyPr lIns="0" tIns="0" rIns="0" bIns="0">
            <a:noAutofit/>
          </a:bodyPr>
          <a:lstStyle>
            <a:lvl1pPr>
              <a:buNone/>
              <a:defRPr sz="2000" b="0" i="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stStyle>
          <a:p>
            <a:r>
              <a:rPr lang="en-US"/>
              <a:t>Sub-Text 1 Here (Presenter name, team, </a:t>
            </a:r>
            <a:r>
              <a:rPr lang="en-US" err="1"/>
              <a:t>etc</a:t>
            </a:r>
            <a:r>
              <a:rPr lang="en-US"/>
              <a:t>)</a:t>
            </a:r>
          </a:p>
        </p:txBody>
      </p:sp>
      <p:sp>
        <p:nvSpPr>
          <p:cNvPr id="9" name="Picture Placeholder 3">
            <a:extLst>
              <a:ext uri="{FF2B5EF4-FFF2-40B4-BE49-F238E27FC236}">
                <a16:creationId xmlns:a16="http://schemas.microsoft.com/office/drawing/2014/main" id="{71D8AF72-EA10-146F-51B8-59EF6753BB5F}"/>
              </a:ext>
            </a:extLst>
          </p:cNvPr>
          <p:cNvSpPr>
            <a:spLocks noGrp="1"/>
          </p:cNvSpPr>
          <p:nvPr>
            <p:ph type="pic" sz="quarter" idx="10"/>
          </p:nvPr>
        </p:nvSpPr>
        <p:spPr>
          <a:xfrm>
            <a:off x="7377193" y="644766"/>
            <a:ext cx="4560181" cy="6010740"/>
          </a:xfrm>
          <a:prstGeom prst="roundRect">
            <a:avLst>
              <a:gd name="adj" fmla="val 322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Tree>
    <p:extLst>
      <p:ext uri="{BB962C8B-B14F-4D97-AF65-F5344CB8AC3E}">
        <p14:creationId xmlns:p14="http://schemas.microsoft.com/office/powerpoint/2010/main" val="3104591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lumns Content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0FEE6B9F-99FC-0B42-7EAF-AB92841CA811}"/>
              </a:ext>
            </a:extLst>
          </p:cNvPr>
          <p:cNvSpPr/>
          <p:nvPr userDrawn="1"/>
        </p:nvSpPr>
        <p:spPr>
          <a:xfrm>
            <a:off x="-361950" y="1769165"/>
            <a:ext cx="5181600" cy="4555435"/>
          </a:xfrm>
          <a:prstGeom prst="roundRect">
            <a:avLst>
              <a:gd name="adj" fmla="val 539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ounded Rectangle 2">
            <a:extLst>
              <a:ext uri="{FF2B5EF4-FFF2-40B4-BE49-F238E27FC236}">
                <a16:creationId xmlns:a16="http://schemas.microsoft.com/office/drawing/2014/main" id="{D68788BE-05D5-FEAB-DA8E-E2D425FBDCD0}"/>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CC5482C4-FFA2-7E04-6241-B9FC345D00E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64DEFB66-52A4-677F-86C7-0462E70F3C51}"/>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2" name="Content Placeholder 2">
            <a:extLst>
              <a:ext uri="{FF2B5EF4-FFF2-40B4-BE49-F238E27FC236}">
                <a16:creationId xmlns:a16="http://schemas.microsoft.com/office/drawing/2014/main" id="{317D0BF9-0A60-655A-6E2D-055C4FDAD4AD}"/>
              </a:ext>
            </a:extLst>
          </p:cNvPr>
          <p:cNvSpPr>
            <a:spLocks noGrp="1"/>
          </p:cNvSpPr>
          <p:nvPr>
            <p:ph sz="half" idx="1" hasCustomPrompt="1"/>
          </p:nvPr>
        </p:nvSpPr>
        <p:spPr>
          <a:xfrm>
            <a:off x="5992247" y="1912865"/>
            <a:ext cx="5181600" cy="1933575"/>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5" name="Content Placeholder 3">
            <a:extLst>
              <a:ext uri="{FF2B5EF4-FFF2-40B4-BE49-F238E27FC236}">
                <a16:creationId xmlns:a16="http://schemas.microsoft.com/office/drawing/2014/main" id="{7B1FBF02-4097-7697-8AF6-C01D1E8DD460}"/>
              </a:ext>
            </a:extLst>
          </p:cNvPr>
          <p:cNvSpPr>
            <a:spLocks noGrp="1"/>
          </p:cNvSpPr>
          <p:nvPr>
            <p:ph sz="half" idx="2" hasCustomPrompt="1"/>
          </p:nvPr>
        </p:nvSpPr>
        <p:spPr>
          <a:xfrm>
            <a:off x="5992247" y="4131132"/>
            <a:ext cx="5181600" cy="1933575"/>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13" name="Content Placeholder 2">
            <a:extLst>
              <a:ext uri="{FF2B5EF4-FFF2-40B4-BE49-F238E27FC236}">
                <a16:creationId xmlns:a16="http://schemas.microsoft.com/office/drawing/2014/main" id="{6141CFFE-7707-826A-5157-490CD545D19C}"/>
              </a:ext>
            </a:extLst>
          </p:cNvPr>
          <p:cNvSpPr>
            <a:spLocks noGrp="1"/>
          </p:cNvSpPr>
          <p:nvPr>
            <p:ph sz="half" idx="10"/>
          </p:nvPr>
        </p:nvSpPr>
        <p:spPr>
          <a:xfrm>
            <a:off x="291549" y="1948070"/>
            <a:ext cx="4379842" cy="4205080"/>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endParaRPr lang="en-US"/>
          </a:p>
          <a:p>
            <a:pPr lvl="0"/>
            <a:r>
              <a:rPr lang="en-US"/>
              <a:t>Content here</a:t>
            </a:r>
          </a:p>
          <a:p>
            <a:pPr lvl="1"/>
            <a:r>
              <a:rPr lang="en-US"/>
              <a:t>Second level</a:t>
            </a:r>
          </a:p>
          <a:p>
            <a:pPr lvl="2"/>
            <a:r>
              <a:rPr lang="en-US"/>
              <a:t>Third level</a:t>
            </a:r>
          </a:p>
        </p:txBody>
      </p:sp>
      <p:sp>
        <p:nvSpPr>
          <p:cNvPr id="14" name="Title 1">
            <a:extLst>
              <a:ext uri="{FF2B5EF4-FFF2-40B4-BE49-F238E27FC236}">
                <a16:creationId xmlns:a16="http://schemas.microsoft.com/office/drawing/2014/main" id="{463FE08A-0998-0873-09A0-17051C36130F}"/>
              </a:ext>
            </a:extLst>
          </p:cNvPr>
          <p:cNvSpPr>
            <a:spLocks noGrp="1"/>
          </p:cNvSpPr>
          <p:nvPr>
            <p:ph type="title" hasCustomPrompt="1"/>
          </p:nvPr>
        </p:nvSpPr>
        <p:spPr>
          <a:xfrm>
            <a:off x="281615" y="512747"/>
            <a:ext cx="10515600" cy="621194"/>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15" name="Textplatzhalter 11">
            <a:extLst>
              <a:ext uri="{FF2B5EF4-FFF2-40B4-BE49-F238E27FC236}">
                <a16:creationId xmlns:a16="http://schemas.microsoft.com/office/drawing/2014/main" id="{EA80A054-83E4-ED59-EF66-37F2FAE3E719}"/>
              </a:ext>
            </a:extLst>
          </p:cNvPr>
          <p:cNvSpPr>
            <a:spLocks noGrp="1"/>
          </p:cNvSpPr>
          <p:nvPr>
            <p:ph type="body" sz="quarter" idx="11" hasCustomPrompt="1"/>
          </p:nvPr>
        </p:nvSpPr>
        <p:spPr>
          <a:xfrm>
            <a:off x="281615" y="1042505"/>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448878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2 Collumns Content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0FEE6B9F-99FC-0B42-7EAF-AB92841CA811}"/>
              </a:ext>
            </a:extLst>
          </p:cNvPr>
          <p:cNvSpPr/>
          <p:nvPr userDrawn="1"/>
        </p:nvSpPr>
        <p:spPr>
          <a:xfrm>
            <a:off x="6202017" y="1789818"/>
            <a:ext cx="6350277" cy="4555435"/>
          </a:xfrm>
          <a:prstGeom prst="roundRect">
            <a:avLst>
              <a:gd name="adj" fmla="val 539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ounded Rectangle 2">
            <a:extLst>
              <a:ext uri="{FF2B5EF4-FFF2-40B4-BE49-F238E27FC236}">
                <a16:creationId xmlns:a16="http://schemas.microsoft.com/office/drawing/2014/main" id="{D68788BE-05D5-FEAB-DA8E-E2D425FBDCD0}"/>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CC5482C4-FFA2-7E04-6241-B9FC345D00E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64DEFB66-52A4-677F-86C7-0462E70F3C51}"/>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2" name="Content Placeholder 2">
            <a:extLst>
              <a:ext uri="{FF2B5EF4-FFF2-40B4-BE49-F238E27FC236}">
                <a16:creationId xmlns:a16="http://schemas.microsoft.com/office/drawing/2014/main" id="{317D0BF9-0A60-655A-6E2D-055C4FDAD4AD}"/>
              </a:ext>
            </a:extLst>
          </p:cNvPr>
          <p:cNvSpPr>
            <a:spLocks noGrp="1"/>
          </p:cNvSpPr>
          <p:nvPr>
            <p:ph sz="half" idx="1" hasCustomPrompt="1"/>
          </p:nvPr>
        </p:nvSpPr>
        <p:spPr>
          <a:xfrm>
            <a:off x="281615" y="1883048"/>
            <a:ext cx="5181600" cy="1933575"/>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5" name="Content Placeholder 3">
            <a:extLst>
              <a:ext uri="{FF2B5EF4-FFF2-40B4-BE49-F238E27FC236}">
                <a16:creationId xmlns:a16="http://schemas.microsoft.com/office/drawing/2014/main" id="{7B1FBF02-4097-7697-8AF6-C01D1E8DD460}"/>
              </a:ext>
            </a:extLst>
          </p:cNvPr>
          <p:cNvSpPr>
            <a:spLocks noGrp="1"/>
          </p:cNvSpPr>
          <p:nvPr>
            <p:ph sz="half" idx="2" hasCustomPrompt="1"/>
          </p:nvPr>
        </p:nvSpPr>
        <p:spPr>
          <a:xfrm>
            <a:off x="281615" y="4101315"/>
            <a:ext cx="5181600" cy="1933575"/>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13" name="Content Placeholder 2">
            <a:extLst>
              <a:ext uri="{FF2B5EF4-FFF2-40B4-BE49-F238E27FC236}">
                <a16:creationId xmlns:a16="http://schemas.microsoft.com/office/drawing/2014/main" id="{6141CFFE-7707-826A-5157-490CD545D19C}"/>
              </a:ext>
            </a:extLst>
          </p:cNvPr>
          <p:cNvSpPr>
            <a:spLocks noGrp="1"/>
          </p:cNvSpPr>
          <p:nvPr>
            <p:ph sz="half" idx="10"/>
          </p:nvPr>
        </p:nvSpPr>
        <p:spPr>
          <a:xfrm>
            <a:off x="6423992" y="1968723"/>
            <a:ext cx="4379842" cy="4205080"/>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endParaRPr lang="en-US"/>
          </a:p>
          <a:p>
            <a:pPr lvl="0"/>
            <a:r>
              <a:rPr lang="en-US"/>
              <a:t>Content here</a:t>
            </a:r>
          </a:p>
          <a:p>
            <a:pPr lvl="1"/>
            <a:r>
              <a:rPr lang="en-US"/>
              <a:t>Second level</a:t>
            </a:r>
          </a:p>
          <a:p>
            <a:pPr lvl="2"/>
            <a:r>
              <a:rPr lang="en-US"/>
              <a:t>Third level</a:t>
            </a:r>
          </a:p>
        </p:txBody>
      </p:sp>
      <p:sp>
        <p:nvSpPr>
          <p:cNvPr id="14" name="Title 1">
            <a:extLst>
              <a:ext uri="{FF2B5EF4-FFF2-40B4-BE49-F238E27FC236}">
                <a16:creationId xmlns:a16="http://schemas.microsoft.com/office/drawing/2014/main" id="{463FE08A-0998-0873-09A0-17051C36130F}"/>
              </a:ext>
            </a:extLst>
          </p:cNvPr>
          <p:cNvSpPr>
            <a:spLocks noGrp="1"/>
          </p:cNvSpPr>
          <p:nvPr>
            <p:ph type="title" hasCustomPrompt="1"/>
          </p:nvPr>
        </p:nvSpPr>
        <p:spPr>
          <a:xfrm>
            <a:off x="281615" y="512747"/>
            <a:ext cx="10515600" cy="621194"/>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15" name="Textplatzhalter 11">
            <a:extLst>
              <a:ext uri="{FF2B5EF4-FFF2-40B4-BE49-F238E27FC236}">
                <a16:creationId xmlns:a16="http://schemas.microsoft.com/office/drawing/2014/main" id="{EA80A054-83E4-ED59-EF66-37F2FAE3E719}"/>
              </a:ext>
            </a:extLst>
          </p:cNvPr>
          <p:cNvSpPr>
            <a:spLocks noGrp="1"/>
          </p:cNvSpPr>
          <p:nvPr>
            <p:ph type="body" sz="quarter" idx="11" hasCustomPrompt="1"/>
          </p:nvPr>
        </p:nvSpPr>
        <p:spPr>
          <a:xfrm>
            <a:off x="281615" y="1032980"/>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272526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Transparent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95F8CA4A-98B7-AC81-9C02-2B5CDED7630B}"/>
              </a:ext>
            </a:extLst>
          </p:cNvPr>
          <p:cNvSpPr>
            <a:spLocks noGrp="1"/>
          </p:cNvSpPr>
          <p:nvPr>
            <p:ph type="subTitle" idx="1" hasCustomPrompt="1"/>
          </p:nvPr>
        </p:nvSpPr>
        <p:spPr>
          <a:xfrm>
            <a:off x="390939" y="3836716"/>
            <a:ext cx="5636999" cy="235882"/>
          </a:xfrm>
        </p:spPr>
        <p:txBody>
          <a:bodyPr lIns="0" tIns="0" rIns="0" bIns="0" anchor="ctr">
            <a:noAutofit/>
          </a:bodyPr>
          <a:lstStyle>
            <a:lvl1pPr marL="0" indent="0" algn="l">
              <a:buNone/>
              <a:defRPr sz="2000" b="0" i="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t>
            </a:r>
          </a:p>
        </p:txBody>
      </p:sp>
      <p:sp>
        <p:nvSpPr>
          <p:cNvPr id="2" name="Text Placeholder 7">
            <a:extLst>
              <a:ext uri="{FF2B5EF4-FFF2-40B4-BE49-F238E27FC236}">
                <a16:creationId xmlns:a16="http://schemas.microsoft.com/office/drawing/2014/main" id="{C712BB47-AB8A-362F-1831-766A408B0E62}"/>
              </a:ext>
            </a:extLst>
          </p:cNvPr>
          <p:cNvSpPr>
            <a:spLocks noGrp="1"/>
          </p:cNvSpPr>
          <p:nvPr>
            <p:ph type="body" sz="quarter" idx="11" hasCustomPrompt="1"/>
          </p:nvPr>
        </p:nvSpPr>
        <p:spPr>
          <a:xfrm>
            <a:off x="390939" y="3346881"/>
            <a:ext cx="5636999" cy="368569"/>
          </a:xfrm>
        </p:spPr>
        <p:txBody>
          <a:bodyPr lIns="0" tIns="0" rIns="0" bIns="0" anchor="ctr"/>
          <a:lstStyle>
            <a:lvl1pPr algn="l">
              <a:buNone/>
              <a:defRPr sz="3200" b="0">
                <a:solidFill>
                  <a:schemeClr val="bg1"/>
                </a:solidFill>
                <a:latin typeface="Aptos Bold" panose="020B0004020202020204" pitchFamily="34" charset="0"/>
                <a:ea typeface="Open Sans Light" panose="020B0606030504020204" pitchFamily="34" charset="0"/>
                <a:cs typeface="Open Sans Light" panose="020B0606030504020204" pitchFamily="34" charset="0"/>
              </a:defRPr>
            </a:lvl1pPr>
          </a:lstStyle>
          <a:p>
            <a:pPr lvl="0"/>
            <a:r>
              <a:rPr lang="en-US"/>
              <a:t>Content Title Here</a:t>
            </a:r>
          </a:p>
        </p:txBody>
      </p:sp>
      <p:sp>
        <p:nvSpPr>
          <p:cNvPr id="7" name="Picture Placeholder 6">
            <a:extLst>
              <a:ext uri="{FF2B5EF4-FFF2-40B4-BE49-F238E27FC236}">
                <a16:creationId xmlns:a16="http://schemas.microsoft.com/office/drawing/2014/main" id="{DCC5C7F9-3716-FDB2-EFD1-1F8674082D28}"/>
              </a:ext>
            </a:extLst>
          </p:cNvPr>
          <p:cNvSpPr>
            <a:spLocks noGrp="1"/>
          </p:cNvSpPr>
          <p:nvPr>
            <p:ph type="pic" sz="quarter" idx="12"/>
          </p:nvPr>
        </p:nvSpPr>
        <p:spPr>
          <a:xfrm>
            <a:off x="390939" y="2259198"/>
            <a:ext cx="808037" cy="808037"/>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3" name="Picture Placeholder 3">
            <a:extLst>
              <a:ext uri="{FF2B5EF4-FFF2-40B4-BE49-F238E27FC236}">
                <a16:creationId xmlns:a16="http://schemas.microsoft.com/office/drawing/2014/main" id="{E17DAF8A-FA90-3177-A811-E7951247F8A5}"/>
              </a:ext>
            </a:extLst>
          </p:cNvPr>
          <p:cNvSpPr>
            <a:spLocks noGrp="1"/>
          </p:cNvSpPr>
          <p:nvPr>
            <p:ph type="pic" sz="quarter" idx="10"/>
          </p:nvPr>
        </p:nvSpPr>
        <p:spPr>
          <a:xfrm>
            <a:off x="7377193" y="644766"/>
            <a:ext cx="4560181" cy="6010740"/>
          </a:xfrm>
          <a:prstGeom prst="roundRect">
            <a:avLst>
              <a:gd name="adj" fmla="val 322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6" name="Rounded Rectangle 5">
            <a:extLst>
              <a:ext uri="{FF2B5EF4-FFF2-40B4-BE49-F238E27FC236}">
                <a16:creationId xmlns:a16="http://schemas.microsoft.com/office/drawing/2014/main" id="{0B6E124A-4A42-1D6D-62E4-B828783DE3A4}"/>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8" name="Google Shape;12;p2">
            <a:extLst>
              <a:ext uri="{FF2B5EF4-FFF2-40B4-BE49-F238E27FC236}">
                <a16:creationId xmlns:a16="http://schemas.microsoft.com/office/drawing/2014/main" id="{90A0DE22-C97F-1DFC-10EB-6B570654EFA3}"/>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9" name="Picture 8" descr="A logo with blue and green outline  AI-generated content may be incorrect.">
            <a:extLst>
              <a:ext uri="{FF2B5EF4-FFF2-40B4-BE49-F238E27FC236}">
                <a16:creationId xmlns:a16="http://schemas.microsoft.com/office/drawing/2014/main" id="{6F8A405D-1447-6D04-9776-11D9EF97E3EB}"/>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238893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 of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99DCD-BBE3-0DB6-4A72-04D4E597ED4E}"/>
              </a:ext>
            </a:extLst>
          </p:cNvPr>
          <p:cNvSpPr>
            <a:spLocks noGrp="1"/>
          </p:cNvSpPr>
          <p:nvPr>
            <p:ph type="title" hasCustomPrompt="1"/>
          </p:nvPr>
        </p:nvSpPr>
        <p:spPr>
          <a:xfrm>
            <a:off x="241856" y="611706"/>
            <a:ext cx="10515600" cy="744484"/>
          </a:xfrm>
          <a:prstGeom prst="rect">
            <a:avLst/>
          </a:prstGeom>
        </p:spPr>
        <p:txBody>
          <a:bodyPr/>
          <a:lstStyle>
            <a:lvl1pPr>
              <a:defRPr>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List of Content</a:t>
            </a:r>
          </a:p>
        </p:txBody>
      </p:sp>
      <p:sp>
        <p:nvSpPr>
          <p:cNvPr id="8" name="Text Placeholder 7">
            <a:extLst>
              <a:ext uri="{FF2B5EF4-FFF2-40B4-BE49-F238E27FC236}">
                <a16:creationId xmlns:a16="http://schemas.microsoft.com/office/drawing/2014/main" id="{F82FD069-DD3F-AFB5-BC0C-E4919219B722}"/>
              </a:ext>
            </a:extLst>
          </p:cNvPr>
          <p:cNvSpPr>
            <a:spLocks noGrp="1"/>
          </p:cNvSpPr>
          <p:nvPr>
            <p:ph type="body" sz="quarter" idx="10" hasCustomPrompt="1"/>
          </p:nvPr>
        </p:nvSpPr>
        <p:spPr>
          <a:xfrm>
            <a:off x="281459" y="1736725"/>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9" name="Text Placeholder 7">
            <a:extLst>
              <a:ext uri="{FF2B5EF4-FFF2-40B4-BE49-F238E27FC236}">
                <a16:creationId xmlns:a16="http://schemas.microsoft.com/office/drawing/2014/main" id="{EB9D2C54-F92D-C6CD-342D-95998A290973}"/>
              </a:ext>
            </a:extLst>
          </p:cNvPr>
          <p:cNvSpPr>
            <a:spLocks noGrp="1"/>
          </p:cNvSpPr>
          <p:nvPr>
            <p:ph type="body" sz="quarter" idx="11" hasCustomPrompt="1"/>
          </p:nvPr>
        </p:nvSpPr>
        <p:spPr>
          <a:xfrm>
            <a:off x="1216407" y="1736725"/>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10" name="Text Placeholder 7">
            <a:extLst>
              <a:ext uri="{FF2B5EF4-FFF2-40B4-BE49-F238E27FC236}">
                <a16:creationId xmlns:a16="http://schemas.microsoft.com/office/drawing/2014/main" id="{EDA39026-24C5-BE52-99A8-E77F27ABC465}"/>
              </a:ext>
            </a:extLst>
          </p:cNvPr>
          <p:cNvSpPr>
            <a:spLocks noGrp="1"/>
          </p:cNvSpPr>
          <p:nvPr>
            <p:ph type="body" sz="quarter" idx="12" hasCustomPrompt="1"/>
          </p:nvPr>
        </p:nvSpPr>
        <p:spPr>
          <a:xfrm>
            <a:off x="1216407" y="2106594"/>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12" name="Text Placeholder 7">
            <a:extLst>
              <a:ext uri="{FF2B5EF4-FFF2-40B4-BE49-F238E27FC236}">
                <a16:creationId xmlns:a16="http://schemas.microsoft.com/office/drawing/2014/main" id="{04ACA63F-416F-A62A-1CE1-0D4721DE57A0}"/>
              </a:ext>
            </a:extLst>
          </p:cNvPr>
          <p:cNvSpPr>
            <a:spLocks noGrp="1"/>
          </p:cNvSpPr>
          <p:nvPr>
            <p:ph type="body" sz="quarter" idx="13" hasCustomPrompt="1"/>
          </p:nvPr>
        </p:nvSpPr>
        <p:spPr>
          <a:xfrm>
            <a:off x="6213519" y="1736725"/>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13" name="Text Placeholder 7">
            <a:extLst>
              <a:ext uri="{FF2B5EF4-FFF2-40B4-BE49-F238E27FC236}">
                <a16:creationId xmlns:a16="http://schemas.microsoft.com/office/drawing/2014/main" id="{9C8DDC7D-4945-357C-8262-B101B4813CBA}"/>
              </a:ext>
            </a:extLst>
          </p:cNvPr>
          <p:cNvSpPr>
            <a:spLocks noGrp="1"/>
          </p:cNvSpPr>
          <p:nvPr>
            <p:ph type="body" sz="quarter" idx="14" hasCustomPrompt="1"/>
          </p:nvPr>
        </p:nvSpPr>
        <p:spPr>
          <a:xfrm>
            <a:off x="7148467" y="1736725"/>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14" name="Text Placeholder 7">
            <a:extLst>
              <a:ext uri="{FF2B5EF4-FFF2-40B4-BE49-F238E27FC236}">
                <a16:creationId xmlns:a16="http://schemas.microsoft.com/office/drawing/2014/main" id="{002E75BA-A638-49DD-1FC0-9A9D5820E975}"/>
              </a:ext>
            </a:extLst>
          </p:cNvPr>
          <p:cNvSpPr>
            <a:spLocks noGrp="1"/>
          </p:cNvSpPr>
          <p:nvPr>
            <p:ph type="body" sz="quarter" idx="15" hasCustomPrompt="1"/>
          </p:nvPr>
        </p:nvSpPr>
        <p:spPr>
          <a:xfrm>
            <a:off x="7148467" y="2106594"/>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15" name="Text Placeholder 7">
            <a:extLst>
              <a:ext uri="{FF2B5EF4-FFF2-40B4-BE49-F238E27FC236}">
                <a16:creationId xmlns:a16="http://schemas.microsoft.com/office/drawing/2014/main" id="{01B29A8A-5DA4-9DC3-8916-C50E68263990}"/>
              </a:ext>
            </a:extLst>
          </p:cNvPr>
          <p:cNvSpPr>
            <a:spLocks noGrp="1"/>
          </p:cNvSpPr>
          <p:nvPr>
            <p:ph type="body" sz="quarter" idx="16" hasCustomPrompt="1"/>
          </p:nvPr>
        </p:nvSpPr>
        <p:spPr>
          <a:xfrm>
            <a:off x="281459" y="2650657"/>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16" name="Text Placeholder 7">
            <a:extLst>
              <a:ext uri="{FF2B5EF4-FFF2-40B4-BE49-F238E27FC236}">
                <a16:creationId xmlns:a16="http://schemas.microsoft.com/office/drawing/2014/main" id="{A9E44E7A-6C91-A8F9-EE73-66EC1762ECB2}"/>
              </a:ext>
            </a:extLst>
          </p:cNvPr>
          <p:cNvSpPr>
            <a:spLocks noGrp="1"/>
          </p:cNvSpPr>
          <p:nvPr>
            <p:ph type="body" sz="quarter" idx="17" hasCustomPrompt="1"/>
          </p:nvPr>
        </p:nvSpPr>
        <p:spPr>
          <a:xfrm>
            <a:off x="1216407" y="2650657"/>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17" name="Text Placeholder 7">
            <a:extLst>
              <a:ext uri="{FF2B5EF4-FFF2-40B4-BE49-F238E27FC236}">
                <a16:creationId xmlns:a16="http://schemas.microsoft.com/office/drawing/2014/main" id="{0D76BF83-2278-1E22-1489-3C16141FE6E2}"/>
              </a:ext>
            </a:extLst>
          </p:cNvPr>
          <p:cNvSpPr>
            <a:spLocks noGrp="1"/>
          </p:cNvSpPr>
          <p:nvPr>
            <p:ph type="body" sz="quarter" idx="18" hasCustomPrompt="1"/>
          </p:nvPr>
        </p:nvSpPr>
        <p:spPr>
          <a:xfrm>
            <a:off x="1216407" y="3020526"/>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18" name="Text Placeholder 7">
            <a:extLst>
              <a:ext uri="{FF2B5EF4-FFF2-40B4-BE49-F238E27FC236}">
                <a16:creationId xmlns:a16="http://schemas.microsoft.com/office/drawing/2014/main" id="{4ABCE5EF-FC3D-4BDE-3A68-B9E1AC72E718}"/>
              </a:ext>
            </a:extLst>
          </p:cNvPr>
          <p:cNvSpPr>
            <a:spLocks noGrp="1"/>
          </p:cNvSpPr>
          <p:nvPr>
            <p:ph type="body" sz="quarter" idx="19" hasCustomPrompt="1"/>
          </p:nvPr>
        </p:nvSpPr>
        <p:spPr>
          <a:xfrm>
            <a:off x="6213519" y="2650657"/>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19" name="Text Placeholder 7">
            <a:extLst>
              <a:ext uri="{FF2B5EF4-FFF2-40B4-BE49-F238E27FC236}">
                <a16:creationId xmlns:a16="http://schemas.microsoft.com/office/drawing/2014/main" id="{850BED21-BF33-AB39-6D9A-4F61E79CCA28}"/>
              </a:ext>
            </a:extLst>
          </p:cNvPr>
          <p:cNvSpPr>
            <a:spLocks noGrp="1"/>
          </p:cNvSpPr>
          <p:nvPr>
            <p:ph type="body" sz="quarter" idx="20" hasCustomPrompt="1"/>
          </p:nvPr>
        </p:nvSpPr>
        <p:spPr>
          <a:xfrm>
            <a:off x="7148467" y="2650657"/>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0" name="Text Placeholder 7">
            <a:extLst>
              <a:ext uri="{FF2B5EF4-FFF2-40B4-BE49-F238E27FC236}">
                <a16:creationId xmlns:a16="http://schemas.microsoft.com/office/drawing/2014/main" id="{CE96282D-7CD9-97C5-55F4-3EBF8796E7A9}"/>
              </a:ext>
            </a:extLst>
          </p:cNvPr>
          <p:cNvSpPr>
            <a:spLocks noGrp="1"/>
          </p:cNvSpPr>
          <p:nvPr>
            <p:ph type="body" sz="quarter" idx="21" hasCustomPrompt="1"/>
          </p:nvPr>
        </p:nvSpPr>
        <p:spPr>
          <a:xfrm>
            <a:off x="7148467" y="3020526"/>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1" name="Text Placeholder 7">
            <a:extLst>
              <a:ext uri="{FF2B5EF4-FFF2-40B4-BE49-F238E27FC236}">
                <a16:creationId xmlns:a16="http://schemas.microsoft.com/office/drawing/2014/main" id="{9F0E32C6-6967-6DB6-FF24-AAB4AB152642}"/>
              </a:ext>
            </a:extLst>
          </p:cNvPr>
          <p:cNvSpPr>
            <a:spLocks noGrp="1"/>
          </p:cNvSpPr>
          <p:nvPr>
            <p:ph type="body" sz="quarter" idx="22" hasCustomPrompt="1"/>
          </p:nvPr>
        </p:nvSpPr>
        <p:spPr>
          <a:xfrm>
            <a:off x="281459" y="3560465"/>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22" name="Text Placeholder 7">
            <a:extLst>
              <a:ext uri="{FF2B5EF4-FFF2-40B4-BE49-F238E27FC236}">
                <a16:creationId xmlns:a16="http://schemas.microsoft.com/office/drawing/2014/main" id="{0D47E182-E47B-C832-C7EE-147AAD7C2536}"/>
              </a:ext>
            </a:extLst>
          </p:cNvPr>
          <p:cNvSpPr>
            <a:spLocks noGrp="1"/>
          </p:cNvSpPr>
          <p:nvPr>
            <p:ph type="body" sz="quarter" idx="23" hasCustomPrompt="1"/>
          </p:nvPr>
        </p:nvSpPr>
        <p:spPr>
          <a:xfrm>
            <a:off x="1216407" y="3560465"/>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3" name="Text Placeholder 7">
            <a:extLst>
              <a:ext uri="{FF2B5EF4-FFF2-40B4-BE49-F238E27FC236}">
                <a16:creationId xmlns:a16="http://schemas.microsoft.com/office/drawing/2014/main" id="{844AE21E-90F0-6131-9BFF-F84D350BC4A3}"/>
              </a:ext>
            </a:extLst>
          </p:cNvPr>
          <p:cNvSpPr>
            <a:spLocks noGrp="1"/>
          </p:cNvSpPr>
          <p:nvPr>
            <p:ph type="body" sz="quarter" idx="24" hasCustomPrompt="1"/>
          </p:nvPr>
        </p:nvSpPr>
        <p:spPr>
          <a:xfrm>
            <a:off x="1216407" y="3930334"/>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4" name="Text Placeholder 7">
            <a:extLst>
              <a:ext uri="{FF2B5EF4-FFF2-40B4-BE49-F238E27FC236}">
                <a16:creationId xmlns:a16="http://schemas.microsoft.com/office/drawing/2014/main" id="{07A1E286-22BA-3D27-D034-EF4A0CD41FA7}"/>
              </a:ext>
            </a:extLst>
          </p:cNvPr>
          <p:cNvSpPr>
            <a:spLocks noGrp="1"/>
          </p:cNvSpPr>
          <p:nvPr>
            <p:ph type="body" sz="quarter" idx="25" hasCustomPrompt="1"/>
          </p:nvPr>
        </p:nvSpPr>
        <p:spPr>
          <a:xfrm>
            <a:off x="6213519" y="3560465"/>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25" name="Text Placeholder 7">
            <a:extLst>
              <a:ext uri="{FF2B5EF4-FFF2-40B4-BE49-F238E27FC236}">
                <a16:creationId xmlns:a16="http://schemas.microsoft.com/office/drawing/2014/main" id="{EF74F5A3-D61A-23E9-48F3-725624BBB0AA}"/>
              </a:ext>
            </a:extLst>
          </p:cNvPr>
          <p:cNvSpPr>
            <a:spLocks noGrp="1"/>
          </p:cNvSpPr>
          <p:nvPr>
            <p:ph type="body" sz="quarter" idx="26" hasCustomPrompt="1"/>
          </p:nvPr>
        </p:nvSpPr>
        <p:spPr>
          <a:xfrm>
            <a:off x="7148467" y="3560465"/>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6" name="Text Placeholder 7">
            <a:extLst>
              <a:ext uri="{FF2B5EF4-FFF2-40B4-BE49-F238E27FC236}">
                <a16:creationId xmlns:a16="http://schemas.microsoft.com/office/drawing/2014/main" id="{0C03E93F-2B46-5813-E2DC-D70FFCC190F5}"/>
              </a:ext>
            </a:extLst>
          </p:cNvPr>
          <p:cNvSpPr>
            <a:spLocks noGrp="1"/>
          </p:cNvSpPr>
          <p:nvPr>
            <p:ph type="body" sz="quarter" idx="27" hasCustomPrompt="1"/>
          </p:nvPr>
        </p:nvSpPr>
        <p:spPr>
          <a:xfrm>
            <a:off x="7148467" y="3930334"/>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7" name="Text Placeholder 7">
            <a:extLst>
              <a:ext uri="{FF2B5EF4-FFF2-40B4-BE49-F238E27FC236}">
                <a16:creationId xmlns:a16="http://schemas.microsoft.com/office/drawing/2014/main" id="{7627FD68-DEFB-5A42-76D4-0F78B59D0147}"/>
              </a:ext>
            </a:extLst>
          </p:cNvPr>
          <p:cNvSpPr>
            <a:spLocks noGrp="1"/>
          </p:cNvSpPr>
          <p:nvPr>
            <p:ph type="body" sz="quarter" idx="28" hasCustomPrompt="1"/>
          </p:nvPr>
        </p:nvSpPr>
        <p:spPr>
          <a:xfrm>
            <a:off x="281459" y="4470273"/>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28" name="Text Placeholder 7">
            <a:extLst>
              <a:ext uri="{FF2B5EF4-FFF2-40B4-BE49-F238E27FC236}">
                <a16:creationId xmlns:a16="http://schemas.microsoft.com/office/drawing/2014/main" id="{B47AD8B8-20FC-783F-77A7-65A940C12DCE}"/>
              </a:ext>
            </a:extLst>
          </p:cNvPr>
          <p:cNvSpPr>
            <a:spLocks noGrp="1"/>
          </p:cNvSpPr>
          <p:nvPr>
            <p:ph type="body" sz="quarter" idx="29" hasCustomPrompt="1"/>
          </p:nvPr>
        </p:nvSpPr>
        <p:spPr>
          <a:xfrm>
            <a:off x="1216407" y="4470273"/>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9" name="Text Placeholder 7">
            <a:extLst>
              <a:ext uri="{FF2B5EF4-FFF2-40B4-BE49-F238E27FC236}">
                <a16:creationId xmlns:a16="http://schemas.microsoft.com/office/drawing/2014/main" id="{B82CA049-EB4B-0DFB-4ABD-5B3A8F418D8C}"/>
              </a:ext>
            </a:extLst>
          </p:cNvPr>
          <p:cNvSpPr>
            <a:spLocks noGrp="1"/>
          </p:cNvSpPr>
          <p:nvPr>
            <p:ph type="body" sz="quarter" idx="30" hasCustomPrompt="1"/>
          </p:nvPr>
        </p:nvSpPr>
        <p:spPr>
          <a:xfrm>
            <a:off x="1216407" y="4840142"/>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30" name="Text Placeholder 7">
            <a:extLst>
              <a:ext uri="{FF2B5EF4-FFF2-40B4-BE49-F238E27FC236}">
                <a16:creationId xmlns:a16="http://schemas.microsoft.com/office/drawing/2014/main" id="{78E3BC7F-74A1-9B01-5F54-078D87608B42}"/>
              </a:ext>
            </a:extLst>
          </p:cNvPr>
          <p:cNvSpPr>
            <a:spLocks noGrp="1"/>
          </p:cNvSpPr>
          <p:nvPr>
            <p:ph type="body" sz="quarter" idx="31" hasCustomPrompt="1"/>
          </p:nvPr>
        </p:nvSpPr>
        <p:spPr>
          <a:xfrm>
            <a:off x="6213519" y="4470273"/>
            <a:ext cx="749567" cy="277010"/>
          </a:xfrm>
        </p:spPr>
        <p:txBody>
          <a:bodyPr>
            <a:noAutofit/>
          </a:bodyPr>
          <a:lstStyle>
            <a:lvl1pPr>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31" name="Text Placeholder 7">
            <a:extLst>
              <a:ext uri="{FF2B5EF4-FFF2-40B4-BE49-F238E27FC236}">
                <a16:creationId xmlns:a16="http://schemas.microsoft.com/office/drawing/2014/main" id="{0B5A2319-0CE0-AFFD-49CC-8610D2047FF8}"/>
              </a:ext>
            </a:extLst>
          </p:cNvPr>
          <p:cNvSpPr>
            <a:spLocks noGrp="1"/>
          </p:cNvSpPr>
          <p:nvPr>
            <p:ph type="body" sz="quarter" idx="32" hasCustomPrompt="1"/>
          </p:nvPr>
        </p:nvSpPr>
        <p:spPr>
          <a:xfrm>
            <a:off x="7148467" y="4470273"/>
            <a:ext cx="3708525" cy="277010"/>
          </a:xfrm>
        </p:spPr>
        <p:txBody>
          <a:bodyPr/>
          <a:lstStyle>
            <a:lvl1pPr algn="l">
              <a:buNone/>
              <a:defRPr sz="18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32" name="Text Placeholder 7">
            <a:extLst>
              <a:ext uri="{FF2B5EF4-FFF2-40B4-BE49-F238E27FC236}">
                <a16:creationId xmlns:a16="http://schemas.microsoft.com/office/drawing/2014/main" id="{BFCAE251-E557-0CBF-07AF-E641AD671D7B}"/>
              </a:ext>
            </a:extLst>
          </p:cNvPr>
          <p:cNvSpPr>
            <a:spLocks noGrp="1"/>
          </p:cNvSpPr>
          <p:nvPr>
            <p:ph type="body" sz="quarter" idx="33" hasCustomPrompt="1"/>
          </p:nvPr>
        </p:nvSpPr>
        <p:spPr>
          <a:xfrm>
            <a:off x="7148467" y="4840142"/>
            <a:ext cx="3708525" cy="277010"/>
          </a:xfrm>
        </p:spPr>
        <p:txBody>
          <a:bodyPr>
            <a:normAutofit/>
          </a:bodyPr>
          <a:lstStyle>
            <a:lvl1pPr algn="l">
              <a:buNone/>
              <a:defRPr sz="1200" b="0">
                <a:latin typeface="Aptos Bold" panose="020B000402020202020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6" name="Rounded Rectangle 5">
            <a:extLst>
              <a:ext uri="{FF2B5EF4-FFF2-40B4-BE49-F238E27FC236}">
                <a16:creationId xmlns:a16="http://schemas.microsoft.com/office/drawing/2014/main" id="{5A8F00C4-C83C-D0DC-3355-B78B74B011EC}"/>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7" name="Google Shape;12;p2">
            <a:extLst>
              <a:ext uri="{FF2B5EF4-FFF2-40B4-BE49-F238E27FC236}">
                <a16:creationId xmlns:a16="http://schemas.microsoft.com/office/drawing/2014/main" id="{173BE64D-72D2-6C16-7436-CD6D083BE8FA}"/>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11" name="Picture 10" descr="A logo with blue and green outline  AI-generated content may be incorrect.">
            <a:extLst>
              <a:ext uri="{FF2B5EF4-FFF2-40B4-BE49-F238E27FC236}">
                <a16:creationId xmlns:a16="http://schemas.microsoft.com/office/drawing/2014/main" id="{B690E6EA-8CB3-9B30-5976-6CD944288D0E}"/>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1593201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6B7E-E625-8B7E-9D0B-43E1932C9491}"/>
              </a:ext>
            </a:extLst>
          </p:cNvPr>
          <p:cNvSpPr>
            <a:spLocks noGrp="1"/>
          </p:cNvSpPr>
          <p:nvPr>
            <p:ph type="title" hasCustomPrompt="1"/>
          </p:nvPr>
        </p:nvSpPr>
        <p:spPr>
          <a:xfrm>
            <a:off x="281611" y="512747"/>
            <a:ext cx="10515600" cy="621194"/>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3" name="Content Placeholder 2">
            <a:extLst>
              <a:ext uri="{FF2B5EF4-FFF2-40B4-BE49-F238E27FC236}">
                <a16:creationId xmlns:a16="http://schemas.microsoft.com/office/drawing/2014/main" id="{25FE2069-6335-473A-F1A4-51525D453079}"/>
              </a:ext>
            </a:extLst>
          </p:cNvPr>
          <p:cNvSpPr>
            <a:spLocks noGrp="1"/>
          </p:cNvSpPr>
          <p:nvPr>
            <p:ph idx="1" hasCustomPrompt="1"/>
          </p:nvPr>
        </p:nvSpPr>
        <p:spPr>
          <a:xfrm>
            <a:off x="281611" y="1663699"/>
            <a:ext cx="5052237" cy="4513264"/>
          </a:xfrm>
        </p:spPr>
        <p:txBody>
          <a:bodyPr>
            <a:normAutofit/>
          </a:bodyPr>
          <a:lstStyle>
            <a:lvl1pPr>
              <a:buFontTx/>
              <a:buBlip>
                <a:blip>
                  <a:extLst>
                    <a:ext uri="{96DAC541-7B7A-43D3-8B79-37D633B846F1}">
                      <asvg:svgBlip xmlns:asvg="http://schemas.microsoft.com/office/drawing/2016/SVG/main" r:embed="rId3"/>
                    </a:ext>
                  </a:extLst>
                </a:blip>
              </a:buBlip>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4" name="Rounded Rectangle 3">
            <a:extLst>
              <a:ext uri="{FF2B5EF4-FFF2-40B4-BE49-F238E27FC236}">
                <a16:creationId xmlns:a16="http://schemas.microsoft.com/office/drawing/2014/main" id="{68CD349A-B968-0BF4-1099-4D363B851D5B}"/>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C31FFF64-47DE-7667-1D50-6B5BDD421704}"/>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50677BC6-6741-4524-7767-222A79C484C6}"/>
              </a:ext>
            </a:extLst>
          </p:cNvPr>
          <p:cNvPicPr>
            <a:picLocks noChangeAspect="1"/>
          </p:cNvPicPr>
          <p:nvPr userDrawn="1"/>
        </p:nvPicPr>
        <p:blipFill>
          <a:blip r:embed="rId4"/>
          <a:stretch>
            <a:fillRect/>
          </a:stretch>
        </p:blipFill>
        <p:spPr>
          <a:xfrm>
            <a:off x="11297956" y="193342"/>
            <a:ext cx="177905" cy="189254"/>
          </a:xfrm>
          <a:prstGeom prst="rect">
            <a:avLst/>
          </a:prstGeom>
        </p:spPr>
      </p:pic>
      <p:sp>
        <p:nvSpPr>
          <p:cNvPr id="8" name="Content Placeholder 2">
            <a:extLst>
              <a:ext uri="{FF2B5EF4-FFF2-40B4-BE49-F238E27FC236}">
                <a16:creationId xmlns:a16="http://schemas.microsoft.com/office/drawing/2014/main" id="{CF2BDE65-6E86-7F3B-BB6A-7CF37D9B5162}"/>
              </a:ext>
            </a:extLst>
          </p:cNvPr>
          <p:cNvSpPr>
            <a:spLocks noGrp="1"/>
          </p:cNvSpPr>
          <p:nvPr>
            <p:ph idx="10" hasCustomPrompt="1"/>
          </p:nvPr>
        </p:nvSpPr>
        <p:spPr>
          <a:xfrm>
            <a:off x="5744974" y="1663699"/>
            <a:ext cx="5052237" cy="4513264"/>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12" name="Textplatzhalter 11">
            <a:extLst>
              <a:ext uri="{FF2B5EF4-FFF2-40B4-BE49-F238E27FC236}">
                <a16:creationId xmlns:a16="http://schemas.microsoft.com/office/drawing/2014/main" id="{BBDD85AC-923D-662D-AF58-6DD1D8D1D45B}"/>
              </a:ext>
            </a:extLst>
          </p:cNvPr>
          <p:cNvSpPr>
            <a:spLocks noGrp="1"/>
          </p:cNvSpPr>
          <p:nvPr>
            <p:ph type="body" sz="quarter" idx="11" hasCustomPrompt="1"/>
          </p:nvPr>
        </p:nvSpPr>
        <p:spPr>
          <a:xfrm>
            <a:off x="281611" y="1042505"/>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3765725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Head + Subhead + Conten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FE2069-6335-473A-F1A4-51525D453079}"/>
              </a:ext>
            </a:extLst>
          </p:cNvPr>
          <p:cNvSpPr>
            <a:spLocks noGrp="1"/>
          </p:cNvSpPr>
          <p:nvPr>
            <p:ph idx="1" hasCustomPrompt="1"/>
          </p:nvPr>
        </p:nvSpPr>
        <p:spPr>
          <a:xfrm>
            <a:off x="281610" y="1663699"/>
            <a:ext cx="10515600" cy="4513264"/>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4" name="Rounded Rectangle 3">
            <a:extLst>
              <a:ext uri="{FF2B5EF4-FFF2-40B4-BE49-F238E27FC236}">
                <a16:creationId xmlns:a16="http://schemas.microsoft.com/office/drawing/2014/main" id="{68CD349A-B968-0BF4-1099-4D363B851D5B}"/>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C31FFF64-47DE-7667-1D50-6B5BDD421704}"/>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50677BC6-6741-4524-7767-222A79C484C6}"/>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7" name="Title 1">
            <a:extLst>
              <a:ext uri="{FF2B5EF4-FFF2-40B4-BE49-F238E27FC236}">
                <a16:creationId xmlns:a16="http://schemas.microsoft.com/office/drawing/2014/main" id="{43F19B9F-5DC7-7ED0-9984-B20639990786}"/>
              </a:ext>
            </a:extLst>
          </p:cNvPr>
          <p:cNvSpPr>
            <a:spLocks noGrp="1"/>
          </p:cNvSpPr>
          <p:nvPr>
            <p:ph type="title" hasCustomPrompt="1"/>
          </p:nvPr>
        </p:nvSpPr>
        <p:spPr>
          <a:xfrm>
            <a:off x="281610" y="512747"/>
            <a:ext cx="10515600" cy="621194"/>
          </a:xfrm>
          <a:prstGeom prst="rect">
            <a:avLst/>
          </a:prstGeom>
        </p:spPr>
        <p:txBody>
          <a:bodyPr/>
          <a:lstStyle>
            <a:lvl1pPr>
              <a:defRPr sz="3200" b="0">
                <a:gradFill>
                  <a:gsLst>
                    <a:gs pos="45000">
                      <a:srgbClr val="0CB6E1"/>
                    </a:gs>
                    <a:gs pos="100000">
                      <a:srgbClr val="53DB5B"/>
                    </a:gs>
                  </a:gsLst>
                  <a:lin ang="3600000" scaled="0"/>
                </a:gradFill>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Title Here</a:t>
            </a:r>
          </a:p>
        </p:txBody>
      </p:sp>
      <p:sp>
        <p:nvSpPr>
          <p:cNvPr id="8" name="Textplatzhalter 11">
            <a:extLst>
              <a:ext uri="{FF2B5EF4-FFF2-40B4-BE49-F238E27FC236}">
                <a16:creationId xmlns:a16="http://schemas.microsoft.com/office/drawing/2014/main" id="{6C8325B0-A7F4-A9DA-D494-C7AD3C9929A2}"/>
              </a:ext>
            </a:extLst>
          </p:cNvPr>
          <p:cNvSpPr>
            <a:spLocks noGrp="1"/>
          </p:cNvSpPr>
          <p:nvPr>
            <p:ph type="body" sz="quarter" idx="11" hasCustomPrompt="1"/>
          </p:nvPr>
        </p:nvSpPr>
        <p:spPr>
          <a:xfrm>
            <a:off x="281610" y="1042505"/>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2623330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titeltrenner wei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D739F-BABB-71FD-4A4E-AA15C831B6EA}"/>
              </a:ext>
            </a:extLst>
          </p:cNvPr>
          <p:cNvSpPr>
            <a:spLocks noGrp="1"/>
          </p:cNvSpPr>
          <p:nvPr>
            <p:ph type="title" hasCustomPrompt="1"/>
          </p:nvPr>
        </p:nvSpPr>
        <p:spPr>
          <a:xfrm>
            <a:off x="265322" y="2335742"/>
            <a:ext cx="10515600" cy="824934"/>
          </a:xfrm>
          <a:prstGeom prst="rect">
            <a:avLst/>
          </a:prstGeom>
        </p:spPr>
        <p:txBody>
          <a:bodyPr anchor="b"/>
          <a:lstStyle>
            <a:lvl1pPr>
              <a:defRPr sz="44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Chapter Headline</a:t>
            </a:r>
          </a:p>
        </p:txBody>
      </p:sp>
      <p:sp>
        <p:nvSpPr>
          <p:cNvPr id="3" name="Text Placeholder 2">
            <a:extLst>
              <a:ext uri="{FF2B5EF4-FFF2-40B4-BE49-F238E27FC236}">
                <a16:creationId xmlns:a16="http://schemas.microsoft.com/office/drawing/2014/main" id="{EB19124A-2907-473E-2B99-02CD1629A104}"/>
              </a:ext>
            </a:extLst>
          </p:cNvPr>
          <p:cNvSpPr>
            <a:spLocks noGrp="1"/>
          </p:cNvSpPr>
          <p:nvPr>
            <p:ph type="body" idx="1" hasCustomPrompt="1"/>
          </p:nvPr>
        </p:nvSpPr>
        <p:spPr>
          <a:xfrm>
            <a:off x="265322" y="3401573"/>
            <a:ext cx="10515600" cy="1500187"/>
          </a:xfrm>
        </p:spPr>
        <p:txBody>
          <a:bodyPr/>
          <a:lstStyle>
            <a:lvl1pPr marL="0" indent="0">
              <a:buNone/>
              <a:defRPr sz="2400"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err="1"/>
              <a:t>Subheadline</a:t>
            </a:r>
            <a:endParaRPr lang="en-US"/>
          </a:p>
        </p:txBody>
      </p:sp>
      <p:sp>
        <p:nvSpPr>
          <p:cNvPr id="4" name="Rounded Rectangle 3">
            <a:extLst>
              <a:ext uri="{FF2B5EF4-FFF2-40B4-BE49-F238E27FC236}">
                <a16:creationId xmlns:a16="http://schemas.microsoft.com/office/drawing/2014/main" id="{5E4B070D-0EF5-814D-D624-F630B3278187}"/>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C206579A-EA23-1260-E4C1-C689FCC9C991}"/>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750785C8-32F8-7582-8C81-04D458FE8A02}"/>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2847615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with Three Col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AC8B8F-FA80-7EA8-8300-87990A2AEC56}"/>
              </a:ext>
            </a:extLst>
          </p:cNvPr>
          <p:cNvSpPr>
            <a:spLocks noGrp="1"/>
          </p:cNvSpPr>
          <p:nvPr>
            <p:ph sz="half" idx="1" hasCustomPrompt="1"/>
          </p:nvPr>
        </p:nvSpPr>
        <p:spPr>
          <a:xfrm>
            <a:off x="291550" y="1654174"/>
            <a:ext cx="3456397" cy="4522789"/>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55171CD9-704A-C141-B1B7-7F7BBD5ED775}"/>
              </a:ext>
            </a:extLst>
          </p:cNvPr>
          <p:cNvSpPr>
            <a:spLocks noGrp="1"/>
          </p:cNvSpPr>
          <p:nvPr>
            <p:ph sz="half" idx="10" hasCustomPrompt="1"/>
          </p:nvPr>
        </p:nvSpPr>
        <p:spPr>
          <a:xfrm>
            <a:off x="3821150" y="1654174"/>
            <a:ext cx="3456397" cy="4522789"/>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8" name="Content Placeholder 2">
            <a:extLst>
              <a:ext uri="{FF2B5EF4-FFF2-40B4-BE49-F238E27FC236}">
                <a16:creationId xmlns:a16="http://schemas.microsoft.com/office/drawing/2014/main" id="{2E11E288-667A-92FC-E6A5-5260D195D092}"/>
              </a:ext>
            </a:extLst>
          </p:cNvPr>
          <p:cNvSpPr>
            <a:spLocks noGrp="1"/>
          </p:cNvSpPr>
          <p:nvPr>
            <p:ph sz="half" idx="11" hasCustomPrompt="1"/>
          </p:nvPr>
        </p:nvSpPr>
        <p:spPr>
          <a:xfrm>
            <a:off x="7380719" y="1654174"/>
            <a:ext cx="3456397" cy="4522789"/>
          </a:xfrm>
        </p:spPr>
        <p:txBody>
          <a:bodyPr>
            <a:normAutofit/>
          </a:bodyPr>
          <a:lstStyle>
            <a:lvl1pPr>
              <a:defRPr sz="20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sz="18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sz="16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sz="14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p:txBody>
      </p:sp>
      <p:sp>
        <p:nvSpPr>
          <p:cNvPr id="4" name="Rounded Rectangle 3">
            <a:extLst>
              <a:ext uri="{FF2B5EF4-FFF2-40B4-BE49-F238E27FC236}">
                <a16:creationId xmlns:a16="http://schemas.microsoft.com/office/drawing/2014/main" id="{63B61E37-D6BD-C65A-A172-1CA331F23FF7}"/>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A63A1C7A-7A20-E510-FEF7-828F12F9164A}"/>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D3D69FA9-2C51-9FFE-A7B0-27D3946B96FC}"/>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11" name="Title 1">
            <a:extLst>
              <a:ext uri="{FF2B5EF4-FFF2-40B4-BE49-F238E27FC236}">
                <a16:creationId xmlns:a16="http://schemas.microsoft.com/office/drawing/2014/main" id="{0D46AA7E-DC36-3B28-8283-945AD4792378}"/>
              </a:ext>
            </a:extLst>
          </p:cNvPr>
          <p:cNvSpPr>
            <a:spLocks noGrp="1"/>
          </p:cNvSpPr>
          <p:nvPr>
            <p:ph type="title" hasCustomPrompt="1"/>
          </p:nvPr>
        </p:nvSpPr>
        <p:spPr>
          <a:xfrm>
            <a:off x="291549" y="512747"/>
            <a:ext cx="10515600" cy="621194"/>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12" name="Textplatzhalter 11">
            <a:extLst>
              <a:ext uri="{FF2B5EF4-FFF2-40B4-BE49-F238E27FC236}">
                <a16:creationId xmlns:a16="http://schemas.microsoft.com/office/drawing/2014/main" id="{1A2F3B46-CD0C-89BC-D8A4-87B8056B3198}"/>
              </a:ext>
            </a:extLst>
          </p:cNvPr>
          <p:cNvSpPr>
            <a:spLocks noGrp="1"/>
          </p:cNvSpPr>
          <p:nvPr>
            <p:ph type="body" sz="quarter" idx="12" hasCustomPrompt="1"/>
          </p:nvPr>
        </p:nvSpPr>
        <p:spPr>
          <a:xfrm>
            <a:off x="291549" y="1032980"/>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3684346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905E-7573-70EE-4EF7-43EB30688D85}"/>
              </a:ext>
            </a:extLst>
          </p:cNvPr>
          <p:cNvSpPr>
            <a:spLocks noGrp="1"/>
          </p:cNvSpPr>
          <p:nvPr>
            <p:ph type="title" hasCustomPrompt="1"/>
          </p:nvPr>
        </p:nvSpPr>
        <p:spPr>
          <a:xfrm>
            <a:off x="293137" y="365125"/>
            <a:ext cx="10515600" cy="901045"/>
          </a:xfrm>
          <a:prstGeom prst="rect">
            <a:avLst/>
          </a:prstGeom>
        </p:spPr>
        <p:txBody>
          <a:bodyPr/>
          <a:lstStyle>
            <a:lvl1pPr>
              <a:defRPr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3" name="Text Placeholder 2">
            <a:extLst>
              <a:ext uri="{FF2B5EF4-FFF2-40B4-BE49-F238E27FC236}">
                <a16:creationId xmlns:a16="http://schemas.microsoft.com/office/drawing/2014/main" id="{EE7F4E37-B745-DFB9-26C7-B061796AC30C}"/>
              </a:ext>
            </a:extLst>
          </p:cNvPr>
          <p:cNvSpPr>
            <a:spLocks noGrp="1"/>
          </p:cNvSpPr>
          <p:nvPr>
            <p:ph type="body" idx="1" hasCustomPrompt="1"/>
          </p:nvPr>
        </p:nvSpPr>
        <p:spPr>
          <a:xfrm>
            <a:off x="293137" y="1437953"/>
            <a:ext cx="5157787" cy="684346"/>
          </a:xfrm>
        </p:spPr>
        <p:txBody>
          <a:bodyPr anchor="b"/>
          <a:lstStyle>
            <a:lvl1pPr marL="0" indent="0">
              <a:buNone/>
              <a:defRPr sz="2400" b="1">
                <a:solidFill>
                  <a:srgbClr val="60BEDC"/>
                </a:solidFill>
                <a:latin typeface="Aptos Light" panose="020B0004020202020204" pitchFamily="34" charset="0"/>
                <a:ea typeface="Open Sans ExtraBold" panose="020B0606030504020204" pitchFamily="34" charset="0"/>
                <a:cs typeface="Open Sans Extra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4" name="Content Placeholder 3">
            <a:extLst>
              <a:ext uri="{FF2B5EF4-FFF2-40B4-BE49-F238E27FC236}">
                <a16:creationId xmlns:a16="http://schemas.microsoft.com/office/drawing/2014/main" id="{66ADA2FC-1C33-38BD-B4FB-4210F45E9EBB}"/>
              </a:ext>
            </a:extLst>
          </p:cNvPr>
          <p:cNvSpPr>
            <a:spLocks noGrp="1"/>
          </p:cNvSpPr>
          <p:nvPr>
            <p:ph sz="half" idx="2" hasCustomPrompt="1"/>
          </p:nvPr>
        </p:nvSpPr>
        <p:spPr>
          <a:xfrm>
            <a:off x="293137" y="2232837"/>
            <a:ext cx="5157787" cy="3956826"/>
          </a:xfrm>
        </p:spPr>
        <p:txBody>
          <a:bodyPr/>
          <a:lstStyle>
            <a:lvl1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4pPr>
            <a:lvl5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9C9C1B-7280-9210-7537-ACDCB80E1BFC}"/>
              </a:ext>
            </a:extLst>
          </p:cNvPr>
          <p:cNvSpPr>
            <a:spLocks noGrp="1"/>
          </p:cNvSpPr>
          <p:nvPr>
            <p:ph type="body" sz="quarter" idx="3" hasCustomPrompt="1"/>
          </p:nvPr>
        </p:nvSpPr>
        <p:spPr>
          <a:xfrm>
            <a:off x="5625549" y="1437953"/>
            <a:ext cx="5183188" cy="684346"/>
          </a:xfrm>
        </p:spPr>
        <p:txBody>
          <a:bodyPr anchor="b"/>
          <a:lstStyle>
            <a:lvl1pPr marL="0" indent="0">
              <a:buNone/>
              <a:defRPr sz="2400" b="1">
                <a:solidFill>
                  <a:srgbClr val="60BEDC"/>
                </a:solidFill>
                <a:latin typeface="Aptos Light" panose="020B0004020202020204" pitchFamily="34" charset="0"/>
                <a:ea typeface="Open Sans ExtraBold" panose="020B0606030504020204" pitchFamily="34" charset="0"/>
                <a:cs typeface="Open Sans Extra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6" name="Content Placeholder 5">
            <a:extLst>
              <a:ext uri="{FF2B5EF4-FFF2-40B4-BE49-F238E27FC236}">
                <a16:creationId xmlns:a16="http://schemas.microsoft.com/office/drawing/2014/main" id="{7784E4A6-688E-CA4F-EC7A-3AA3AE30B86C}"/>
              </a:ext>
            </a:extLst>
          </p:cNvPr>
          <p:cNvSpPr>
            <a:spLocks noGrp="1"/>
          </p:cNvSpPr>
          <p:nvPr>
            <p:ph sz="quarter" idx="4" hasCustomPrompt="1"/>
          </p:nvPr>
        </p:nvSpPr>
        <p:spPr>
          <a:xfrm>
            <a:off x="5625549" y="2232837"/>
            <a:ext cx="5183188" cy="3956826"/>
          </a:xfrm>
        </p:spPr>
        <p:txBody>
          <a:bodyPr/>
          <a:lstStyle>
            <a:lvl1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4pPr>
            <a:lvl5pPr>
              <a:defRPr>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5pPr>
          </a:lstStyle>
          <a:p>
            <a:pPr lvl="0"/>
            <a:r>
              <a:rPr lang="en-US"/>
              <a:t>Content here</a:t>
            </a:r>
          </a:p>
          <a:p>
            <a:pPr lvl="1"/>
            <a:r>
              <a:rPr lang="en-US"/>
              <a:t>Second level</a:t>
            </a:r>
          </a:p>
          <a:p>
            <a:pPr lvl="2"/>
            <a:r>
              <a:rPr lang="en-US"/>
              <a:t>Third level</a:t>
            </a:r>
          </a:p>
          <a:p>
            <a:pPr lvl="3"/>
            <a:r>
              <a:rPr lang="en-US"/>
              <a:t>Fourth level</a:t>
            </a:r>
          </a:p>
          <a:p>
            <a:pPr lvl="4"/>
            <a:r>
              <a:rPr lang="en-US"/>
              <a:t>Fifth level</a:t>
            </a:r>
          </a:p>
        </p:txBody>
      </p:sp>
      <p:sp>
        <p:nvSpPr>
          <p:cNvPr id="7" name="Rounded Rectangle 6">
            <a:extLst>
              <a:ext uri="{FF2B5EF4-FFF2-40B4-BE49-F238E27FC236}">
                <a16:creationId xmlns:a16="http://schemas.microsoft.com/office/drawing/2014/main" id="{F3F35CEC-26EC-74B8-6322-DE8CCA3FF9C7}"/>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8" name="Google Shape;12;p2">
            <a:extLst>
              <a:ext uri="{FF2B5EF4-FFF2-40B4-BE49-F238E27FC236}">
                <a16:creationId xmlns:a16="http://schemas.microsoft.com/office/drawing/2014/main" id="{1050ADC8-A569-AABA-7B23-614816217120}"/>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9" name="Picture 8" descr="A logo with blue and green outline  AI-generated content may be incorrect.">
            <a:extLst>
              <a:ext uri="{FF2B5EF4-FFF2-40B4-BE49-F238E27FC236}">
                <a16:creationId xmlns:a16="http://schemas.microsoft.com/office/drawing/2014/main" id="{66BC719D-FAC6-A4F6-00B3-6A07C8EC8A28}"/>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1096618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8A185F-458C-D21E-B15A-6691B6253543}"/>
              </a:ext>
            </a:extLst>
          </p:cNvPr>
          <p:cNvSpPr>
            <a:spLocks noGrp="1"/>
          </p:cNvSpPr>
          <p:nvPr>
            <p:ph type="title" hasCustomPrompt="1"/>
          </p:nvPr>
        </p:nvSpPr>
        <p:spPr>
          <a:xfrm>
            <a:off x="241852" y="475877"/>
            <a:ext cx="8199474" cy="676866"/>
          </a:xfrm>
        </p:spPr>
        <p:txBody>
          <a:bodyPr/>
          <a:lstStyle>
            <a:lvl1pPr>
              <a:defRPr sz="3200"/>
            </a:lvl1pPr>
          </a:lstStyle>
          <a:p>
            <a:r>
              <a:rPr lang="de-DE"/>
              <a:t>Title </a:t>
            </a:r>
            <a:r>
              <a:rPr lang="de-DE" err="1"/>
              <a:t>here</a:t>
            </a:r>
            <a:endParaRPr lang="de-DE"/>
          </a:p>
        </p:txBody>
      </p:sp>
      <p:sp>
        <p:nvSpPr>
          <p:cNvPr id="3" name="Textplatzhalter 11">
            <a:extLst>
              <a:ext uri="{FF2B5EF4-FFF2-40B4-BE49-F238E27FC236}">
                <a16:creationId xmlns:a16="http://schemas.microsoft.com/office/drawing/2014/main" id="{347DA965-7CC4-2192-94AC-A26EAD16792F}"/>
              </a:ext>
            </a:extLst>
          </p:cNvPr>
          <p:cNvSpPr>
            <a:spLocks noGrp="1"/>
          </p:cNvSpPr>
          <p:nvPr>
            <p:ph type="body" sz="quarter" idx="11" hasCustomPrompt="1"/>
          </p:nvPr>
        </p:nvSpPr>
        <p:spPr>
          <a:xfrm>
            <a:off x="281610" y="1032980"/>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2161810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Full-Height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4FDDF-84DA-960E-1CBE-2B3904C168E2}"/>
              </a:ext>
            </a:extLst>
          </p:cNvPr>
          <p:cNvSpPr>
            <a:spLocks noGrp="1"/>
          </p:cNvSpPr>
          <p:nvPr>
            <p:ph type="title" hasCustomPrompt="1"/>
          </p:nvPr>
        </p:nvSpPr>
        <p:spPr>
          <a:xfrm>
            <a:off x="274986" y="397024"/>
            <a:ext cx="6334536" cy="845367"/>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p>
        </p:txBody>
      </p:sp>
      <p:sp>
        <p:nvSpPr>
          <p:cNvPr id="14" name="Text Placeholder 13">
            <a:extLst>
              <a:ext uri="{FF2B5EF4-FFF2-40B4-BE49-F238E27FC236}">
                <a16:creationId xmlns:a16="http://schemas.microsoft.com/office/drawing/2014/main" id="{A23EEFF1-6F3F-BB59-80DC-D65211F1B60D}"/>
              </a:ext>
            </a:extLst>
          </p:cNvPr>
          <p:cNvSpPr>
            <a:spLocks noGrp="1"/>
          </p:cNvSpPr>
          <p:nvPr>
            <p:ph type="body" sz="quarter" idx="11" hasCustomPrompt="1"/>
          </p:nvPr>
        </p:nvSpPr>
        <p:spPr>
          <a:xfrm>
            <a:off x="274986" y="1555841"/>
            <a:ext cx="6334536" cy="4679859"/>
          </a:xfrm>
        </p:spPr>
        <p:txBody>
          <a:bodyPr/>
          <a:lstStyle>
            <a:lvl1pPr>
              <a:defRPr>
                <a:latin typeface="Aptos Light" panose="020B0004020202020204" pitchFamily="34" charset="0"/>
                <a:ea typeface="Open Sans Light" panose="020B0606030504020204" pitchFamily="34" charset="0"/>
                <a:cs typeface="Open Sans Light" panose="020B0606030504020204" pitchFamily="34" charset="0"/>
              </a:defRPr>
            </a:lvl1pPr>
            <a:lvl2pPr>
              <a:defRPr>
                <a:latin typeface="Aptos Light" panose="020B0004020202020204" pitchFamily="34" charset="0"/>
                <a:ea typeface="Open Sans Light" panose="020B0606030504020204" pitchFamily="34" charset="0"/>
                <a:cs typeface="Open Sans Light" panose="020B0606030504020204" pitchFamily="34" charset="0"/>
              </a:defRPr>
            </a:lvl2pPr>
            <a:lvl3pPr>
              <a:defRPr>
                <a:latin typeface="Aptos Light" panose="020B0004020202020204" pitchFamily="34" charset="0"/>
                <a:ea typeface="Open Sans Light" panose="020B0606030504020204" pitchFamily="34" charset="0"/>
                <a:cs typeface="Open Sans Light" panose="020B0606030504020204" pitchFamily="34" charset="0"/>
              </a:defRPr>
            </a:lvl3pPr>
            <a:lvl4pPr>
              <a:defRPr>
                <a:latin typeface="Aptos Light" panose="020B0004020202020204" pitchFamily="34" charset="0"/>
                <a:ea typeface="Open Sans Light" panose="020B0606030504020204" pitchFamily="34" charset="0"/>
                <a:cs typeface="Open Sans Light" panose="020B0606030504020204" pitchFamily="34" charset="0"/>
              </a:defRPr>
            </a:lvl4pPr>
            <a:lvl5pPr>
              <a:defRPr>
                <a:latin typeface="Aptos Light" panose="020B0004020202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ounded Rectangle 2">
            <a:extLst>
              <a:ext uri="{FF2B5EF4-FFF2-40B4-BE49-F238E27FC236}">
                <a16:creationId xmlns:a16="http://schemas.microsoft.com/office/drawing/2014/main" id="{E80BBD1C-13E9-C7DE-0411-3851F6B4749A}"/>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EB92CBB9-4292-8823-4B70-CF2AD8F877AE}"/>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5" name="Picture 4" descr="A logo with blue and green outline  AI-generated content may be incorrect.">
            <a:extLst>
              <a:ext uri="{FF2B5EF4-FFF2-40B4-BE49-F238E27FC236}">
                <a16:creationId xmlns:a16="http://schemas.microsoft.com/office/drawing/2014/main" id="{EB0EE6F5-881A-19C9-E911-12ED0D6EFD2D}"/>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6" name="Picture Placeholder 3">
            <a:extLst>
              <a:ext uri="{FF2B5EF4-FFF2-40B4-BE49-F238E27FC236}">
                <a16:creationId xmlns:a16="http://schemas.microsoft.com/office/drawing/2014/main" id="{00B4B360-B40C-9D55-E1CC-20C48F1A5836}"/>
              </a:ext>
            </a:extLst>
          </p:cNvPr>
          <p:cNvSpPr>
            <a:spLocks noGrp="1"/>
          </p:cNvSpPr>
          <p:nvPr>
            <p:ph type="pic" sz="quarter" idx="10"/>
          </p:nvPr>
        </p:nvSpPr>
        <p:spPr>
          <a:xfrm>
            <a:off x="7377194" y="710005"/>
            <a:ext cx="4552620" cy="5525695"/>
          </a:xfrm>
          <a:prstGeom prst="roundRect">
            <a:avLst>
              <a:gd name="adj" fmla="val 4480"/>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7" name="Textplatzhalter 11">
            <a:extLst>
              <a:ext uri="{FF2B5EF4-FFF2-40B4-BE49-F238E27FC236}">
                <a16:creationId xmlns:a16="http://schemas.microsoft.com/office/drawing/2014/main" id="{F5A3AE79-0C2C-50C7-8E2E-427D9018621D}"/>
              </a:ext>
            </a:extLst>
          </p:cNvPr>
          <p:cNvSpPr>
            <a:spLocks noGrp="1"/>
          </p:cNvSpPr>
          <p:nvPr>
            <p:ph type="body" sz="quarter" idx="12" hasCustomPrompt="1"/>
          </p:nvPr>
        </p:nvSpPr>
        <p:spPr>
          <a:xfrm>
            <a:off x="281610" y="1032980"/>
            <a:ext cx="6334536"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252683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5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B771A30-1A21-BEAC-4F2F-DED5A6BE343C}"/>
              </a:ext>
            </a:extLst>
          </p:cNvPr>
          <p:cNvSpPr>
            <a:spLocks noGrp="1"/>
          </p:cNvSpPr>
          <p:nvPr>
            <p:ph type="title" hasCustomPrompt="1"/>
          </p:nvPr>
        </p:nvSpPr>
        <p:spPr>
          <a:xfrm>
            <a:off x="533400" y="4217934"/>
            <a:ext cx="3750924" cy="1325563"/>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br>
              <a:rPr lang="en-US"/>
            </a:br>
            <a:r>
              <a:rPr lang="en-US"/>
              <a:t>Maximum 2 Lines</a:t>
            </a:r>
          </a:p>
        </p:txBody>
      </p:sp>
      <p:sp>
        <p:nvSpPr>
          <p:cNvPr id="11" name="Content Placeholder 10">
            <a:extLst>
              <a:ext uri="{FF2B5EF4-FFF2-40B4-BE49-F238E27FC236}">
                <a16:creationId xmlns:a16="http://schemas.microsoft.com/office/drawing/2014/main" id="{158E183F-59D2-62B8-FBED-13A6E14B5C50}"/>
              </a:ext>
            </a:extLst>
          </p:cNvPr>
          <p:cNvSpPr>
            <a:spLocks noGrp="1"/>
          </p:cNvSpPr>
          <p:nvPr>
            <p:ph sz="quarter" idx="10" hasCustomPrompt="1"/>
          </p:nvPr>
        </p:nvSpPr>
        <p:spPr>
          <a:xfrm>
            <a:off x="533400" y="760787"/>
            <a:ext cx="3236912" cy="2218719"/>
          </a:xfrm>
        </p:spPr>
        <p:txBody>
          <a:bodyPr vert="horz" lIns="91440" tIns="45720" rIns="91440" bIns="45720" rtlCol="0">
            <a:noAutofit/>
          </a:bodyPr>
          <a:lstStyle>
            <a:lvl1pPr>
              <a:defRPr lang="en-US" sz="2400" dirty="0"/>
            </a:lvl1pPr>
            <a:lvl2pPr>
              <a:defRPr lang="en-US" dirty="0"/>
            </a:lvl2pPr>
            <a:lvl3pPr>
              <a:defRPr lang="en-US" dirty="0"/>
            </a:lvl3pPr>
            <a:lvl4pPr>
              <a:defRPr sz="1600">
                <a:latin typeface="Open Sans Light" panose="020B0606030504020204" pitchFamily="34" charset="0"/>
                <a:ea typeface="Open Sans Light" panose="020B0606030504020204" pitchFamily="34" charset="0"/>
                <a:cs typeface="Open Sans Light" panose="020B0606030504020204" pitchFamily="34" charset="0"/>
              </a:defRPr>
            </a:lvl4pPr>
            <a:lvl5pPr>
              <a:defRPr sz="16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p:txBody>
      </p:sp>
      <p:sp>
        <p:nvSpPr>
          <p:cNvPr id="12" name="Content Placeholder 10">
            <a:extLst>
              <a:ext uri="{FF2B5EF4-FFF2-40B4-BE49-F238E27FC236}">
                <a16:creationId xmlns:a16="http://schemas.microsoft.com/office/drawing/2014/main" id="{4A6F0A9C-A7AF-EDE6-7401-7BF9A4EAD2A1}"/>
              </a:ext>
            </a:extLst>
          </p:cNvPr>
          <p:cNvSpPr>
            <a:spLocks noGrp="1"/>
          </p:cNvSpPr>
          <p:nvPr>
            <p:ph sz="quarter" idx="11" hasCustomPrompt="1"/>
          </p:nvPr>
        </p:nvSpPr>
        <p:spPr>
          <a:xfrm>
            <a:off x="4477544" y="760787"/>
            <a:ext cx="3236912" cy="2218719"/>
          </a:xfrm>
        </p:spPr>
        <p:txBody>
          <a:bodyPr vert="horz" lIns="91440" tIns="45720" rIns="91440" bIns="45720" rtlCol="0">
            <a:noAutofit/>
          </a:bodyPr>
          <a:lstStyle>
            <a:lvl1pPr>
              <a:defRPr lang="en-US" sz="2400" dirty="0"/>
            </a:lvl1pPr>
            <a:lvl2pPr>
              <a:defRPr lang="en-US" dirty="0"/>
            </a:lvl2pPr>
            <a:lvl3pPr>
              <a:defRPr lang="en-US" dirty="0"/>
            </a:lvl3pPr>
            <a:lvl4pPr>
              <a:defRPr sz="1600">
                <a:latin typeface="Open Sans Light" panose="020B0606030504020204" pitchFamily="34" charset="0"/>
                <a:ea typeface="Open Sans Light" panose="020B0606030504020204" pitchFamily="34" charset="0"/>
                <a:cs typeface="Open Sans Light" panose="020B0606030504020204" pitchFamily="34" charset="0"/>
              </a:defRPr>
            </a:lvl4pPr>
            <a:lvl5pPr>
              <a:defRPr sz="16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p:txBody>
      </p:sp>
      <p:sp>
        <p:nvSpPr>
          <p:cNvPr id="13" name="Content Placeholder 10">
            <a:extLst>
              <a:ext uri="{FF2B5EF4-FFF2-40B4-BE49-F238E27FC236}">
                <a16:creationId xmlns:a16="http://schemas.microsoft.com/office/drawing/2014/main" id="{D6D0C3DA-0E4A-A519-5F02-02450E32B272}"/>
              </a:ext>
            </a:extLst>
          </p:cNvPr>
          <p:cNvSpPr>
            <a:spLocks noGrp="1"/>
          </p:cNvSpPr>
          <p:nvPr>
            <p:ph sz="quarter" idx="12" hasCustomPrompt="1"/>
          </p:nvPr>
        </p:nvSpPr>
        <p:spPr>
          <a:xfrm>
            <a:off x="8505885" y="760787"/>
            <a:ext cx="3236912" cy="2218719"/>
          </a:xfrm>
        </p:spPr>
        <p:txBody>
          <a:bodyPr vert="horz" lIns="91440" tIns="45720" rIns="91440" bIns="45720" rtlCol="0">
            <a:noAutofit/>
          </a:bodyPr>
          <a:lstStyle>
            <a:lvl1pPr>
              <a:defRPr lang="en-US" sz="2400" dirty="0"/>
            </a:lvl1pPr>
            <a:lvl2pPr>
              <a:defRPr lang="en-US" dirty="0"/>
            </a:lvl2pPr>
            <a:lvl3pPr>
              <a:defRPr lang="en-US" dirty="0"/>
            </a:lvl3pPr>
            <a:lvl4pPr>
              <a:defRPr sz="1600">
                <a:latin typeface="Open Sans Light" panose="020B0606030504020204" pitchFamily="34" charset="0"/>
                <a:ea typeface="Open Sans Light" panose="020B0606030504020204" pitchFamily="34" charset="0"/>
                <a:cs typeface="Open Sans Light" panose="020B0606030504020204" pitchFamily="34" charset="0"/>
              </a:defRPr>
            </a:lvl4pPr>
            <a:lvl5pPr>
              <a:defRPr sz="16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p:txBody>
      </p:sp>
      <p:sp>
        <p:nvSpPr>
          <p:cNvPr id="14" name="Content Placeholder 10">
            <a:extLst>
              <a:ext uri="{FF2B5EF4-FFF2-40B4-BE49-F238E27FC236}">
                <a16:creationId xmlns:a16="http://schemas.microsoft.com/office/drawing/2014/main" id="{FBB4596E-84E3-C58C-41EA-809AE16679DC}"/>
              </a:ext>
            </a:extLst>
          </p:cNvPr>
          <p:cNvSpPr>
            <a:spLocks noGrp="1"/>
          </p:cNvSpPr>
          <p:nvPr>
            <p:ph sz="quarter" idx="13" hasCustomPrompt="1"/>
          </p:nvPr>
        </p:nvSpPr>
        <p:spPr>
          <a:xfrm>
            <a:off x="4477544" y="3606729"/>
            <a:ext cx="3236912" cy="2218719"/>
          </a:xfrm>
        </p:spPr>
        <p:txBody>
          <a:bodyPr vert="horz" lIns="91440" tIns="45720" rIns="91440" bIns="45720" rtlCol="0">
            <a:noAutofit/>
          </a:bodyPr>
          <a:lstStyle>
            <a:lvl1pPr>
              <a:defRPr lang="en-US" sz="2400" dirty="0"/>
            </a:lvl1pPr>
            <a:lvl2pPr>
              <a:defRPr lang="en-US" dirty="0"/>
            </a:lvl2pPr>
            <a:lvl3pPr>
              <a:defRPr lang="en-US" dirty="0"/>
            </a:lvl3pPr>
            <a:lvl4pPr>
              <a:defRPr sz="1600">
                <a:latin typeface="Open Sans Light" panose="020B0606030504020204" pitchFamily="34" charset="0"/>
                <a:ea typeface="Open Sans Light" panose="020B0606030504020204" pitchFamily="34" charset="0"/>
                <a:cs typeface="Open Sans Light" panose="020B0606030504020204" pitchFamily="34" charset="0"/>
              </a:defRPr>
            </a:lvl4pPr>
            <a:lvl5pPr>
              <a:defRPr sz="16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p:txBody>
      </p:sp>
      <p:sp>
        <p:nvSpPr>
          <p:cNvPr id="15" name="Content Placeholder 10">
            <a:extLst>
              <a:ext uri="{FF2B5EF4-FFF2-40B4-BE49-F238E27FC236}">
                <a16:creationId xmlns:a16="http://schemas.microsoft.com/office/drawing/2014/main" id="{6596E99C-A7C2-00F8-4488-F9DA6F910A61}"/>
              </a:ext>
            </a:extLst>
          </p:cNvPr>
          <p:cNvSpPr>
            <a:spLocks noGrp="1"/>
          </p:cNvSpPr>
          <p:nvPr>
            <p:ph sz="quarter" idx="14" hasCustomPrompt="1"/>
          </p:nvPr>
        </p:nvSpPr>
        <p:spPr>
          <a:xfrm>
            <a:off x="8505885" y="3606729"/>
            <a:ext cx="3236912" cy="2218719"/>
          </a:xfrm>
        </p:spPr>
        <p:txBody>
          <a:bodyPr vert="horz" lIns="91440" tIns="45720" rIns="91440" bIns="45720" rtlCol="0">
            <a:noAutofit/>
          </a:bodyPr>
          <a:lstStyle>
            <a:lvl1pPr>
              <a:defRPr lang="en-US" sz="2400" dirty="0"/>
            </a:lvl1pPr>
            <a:lvl2pPr>
              <a:defRPr lang="en-US" dirty="0"/>
            </a:lvl2pPr>
            <a:lvl3pPr>
              <a:defRPr lang="en-US" dirty="0"/>
            </a:lvl3pPr>
            <a:lvl4pPr>
              <a:defRPr sz="1600">
                <a:latin typeface="Open Sans Light" panose="020B0606030504020204" pitchFamily="34" charset="0"/>
                <a:ea typeface="Open Sans Light" panose="020B0606030504020204" pitchFamily="34" charset="0"/>
                <a:cs typeface="Open Sans Light" panose="020B0606030504020204" pitchFamily="34" charset="0"/>
              </a:defRPr>
            </a:lvl4pPr>
            <a:lvl5pPr>
              <a:defRPr sz="16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p:txBody>
      </p:sp>
      <p:sp>
        <p:nvSpPr>
          <p:cNvPr id="2" name="Rounded Rectangle 1">
            <a:extLst>
              <a:ext uri="{FF2B5EF4-FFF2-40B4-BE49-F238E27FC236}">
                <a16:creationId xmlns:a16="http://schemas.microsoft.com/office/drawing/2014/main" id="{2155AFAB-EA32-181B-D195-7E9D8F000846}"/>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3" name="Google Shape;12;p2">
            <a:extLst>
              <a:ext uri="{FF2B5EF4-FFF2-40B4-BE49-F238E27FC236}">
                <a16:creationId xmlns:a16="http://schemas.microsoft.com/office/drawing/2014/main" id="{1BFC53D6-35AD-872A-6C1A-CEF89FB84999}"/>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4" name="Picture 3" descr="A logo with blue and green outline  AI-generated content may be incorrect.">
            <a:extLst>
              <a:ext uri="{FF2B5EF4-FFF2-40B4-BE49-F238E27FC236}">
                <a16:creationId xmlns:a16="http://schemas.microsoft.com/office/drawing/2014/main" id="{FF10C82E-9A63-D8D7-10C5-39E9AC27A85E}"/>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2010762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4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Google Shape;312;p33" title="Quadra-2025-Keyvisual-Q 3.png">
            <a:extLst>
              <a:ext uri="{FF2B5EF4-FFF2-40B4-BE49-F238E27FC236}">
                <a16:creationId xmlns:a16="http://schemas.microsoft.com/office/drawing/2014/main" id="{7637D816-2EBE-5F1A-2F65-48645B9F8A95}"/>
              </a:ext>
            </a:extLst>
          </p:cNvPr>
          <p:cNvPicPr preferRelativeResize="0"/>
          <p:nvPr userDrawn="1"/>
        </p:nvPicPr>
        <p:blipFill rotWithShape="1">
          <a:blip r:embed="rId3">
            <a:alphaModFix/>
          </a:blip>
          <a:srcRect r="29443" b="22785"/>
          <a:stretch/>
        </p:blipFill>
        <p:spPr>
          <a:xfrm>
            <a:off x="10182601" y="4735599"/>
            <a:ext cx="2009399" cy="2122401"/>
          </a:xfrm>
          <a:prstGeom prst="rect">
            <a:avLst/>
          </a:prstGeom>
          <a:noFill/>
          <a:ln>
            <a:noFill/>
          </a:ln>
        </p:spPr>
      </p:pic>
      <p:sp>
        <p:nvSpPr>
          <p:cNvPr id="6" name="Rounded Rectangle 5">
            <a:extLst>
              <a:ext uri="{FF2B5EF4-FFF2-40B4-BE49-F238E27FC236}">
                <a16:creationId xmlns:a16="http://schemas.microsoft.com/office/drawing/2014/main" id="{E3289964-2636-89A2-E920-0E42A21EEF03}"/>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7" name="Google Shape;12;p2">
            <a:extLst>
              <a:ext uri="{FF2B5EF4-FFF2-40B4-BE49-F238E27FC236}">
                <a16:creationId xmlns:a16="http://schemas.microsoft.com/office/drawing/2014/main" id="{E389455D-1EE4-03B3-E2BB-604F0DF54BE9}"/>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8" name="Picture 7" descr="A logo with blue and green outline  AI-generated content may be incorrect.">
            <a:extLst>
              <a:ext uri="{FF2B5EF4-FFF2-40B4-BE49-F238E27FC236}">
                <a16:creationId xmlns:a16="http://schemas.microsoft.com/office/drawing/2014/main" id="{C0A33C59-2C4E-E7CF-C647-FF2191943B3B}"/>
              </a:ext>
            </a:extLst>
          </p:cNvPr>
          <p:cNvPicPr>
            <a:picLocks noChangeAspect="1"/>
          </p:cNvPicPr>
          <p:nvPr userDrawn="1"/>
        </p:nvPicPr>
        <p:blipFill>
          <a:blip r:embed="rId4"/>
          <a:stretch>
            <a:fillRect/>
          </a:stretch>
        </p:blipFill>
        <p:spPr>
          <a:xfrm>
            <a:off x="11297956" y="193342"/>
            <a:ext cx="177905" cy="189254"/>
          </a:xfrm>
          <a:prstGeom prst="rect">
            <a:avLst/>
          </a:prstGeom>
        </p:spPr>
      </p:pic>
      <p:sp>
        <p:nvSpPr>
          <p:cNvPr id="9" name="Title 1">
            <a:extLst>
              <a:ext uri="{FF2B5EF4-FFF2-40B4-BE49-F238E27FC236}">
                <a16:creationId xmlns:a16="http://schemas.microsoft.com/office/drawing/2014/main" id="{4B771A30-1A21-BEAC-4F2F-DED5A6BE343C}"/>
              </a:ext>
            </a:extLst>
          </p:cNvPr>
          <p:cNvSpPr>
            <a:spLocks noGrp="1"/>
          </p:cNvSpPr>
          <p:nvPr>
            <p:ph type="title" hasCustomPrompt="1"/>
          </p:nvPr>
        </p:nvSpPr>
        <p:spPr>
          <a:xfrm>
            <a:off x="533400" y="1741861"/>
            <a:ext cx="3750924" cy="1325563"/>
          </a:xfrm>
          <a:prstGeom prst="rect">
            <a:avLst/>
          </a:prstGeom>
        </p:spPr>
        <p:txBody>
          <a:bodyPr/>
          <a:lstStyle>
            <a:lvl1pPr>
              <a:defRPr sz="3200" b="0">
                <a:gradFill>
                  <a:gsLst>
                    <a:gs pos="45000">
                      <a:srgbClr val="0CB6E1"/>
                    </a:gs>
                    <a:gs pos="100000">
                      <a:srgbClr val="53DB5B"/>
                    </a:gs>
                  </a:gsLst>
                  <a:lin ang="3600000" scaled="0"/>
                </a:gradFill>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Title Here</a:t>
            </a:r>
            <a:br>
              <a:rPr lang="en-US"/>
            </a:br>
            <a:r>
              <a:rPr lang="en-US"/>
              <a:t>Maximum 2 Lines</a:t>
            </a:r>
          </a:p>
        </p:txBody>
      </p:sp>
      <p:sp>
        <p:nvSpPr>
          <p:cNvPr id="2" name="Text Placeholder 3">
            <a:extLst>
              <a:ext uri="{FF2B5EF4-FFF2-40B4-BE49-F238E27FC236}">
                <a16:creationId xmlns:a16="http://schemas.microsoft.com/office/drawing/2014/main" id="{EBF126FA-45CB-A820-F365-F391E4C160DB}"/>
              </a:ext>
            </a:extLst>
          </p:cNvPr>
          <p:cNvSpPr>
            <a:spLocks noGrp="1"/>
          </p:cNvSpPr>
          <p:nvPr>
            <p:ph type="body" sz="half" idx="2" hasCustomPrompt="1"/>
          </p:nvPr>
        </p:nvSpPr>
        <p:spPr>
          <a:xfrm>
            <a:off x="533401" y="3177283"/>
            <a:ext cx="3750924" cy="2052262"/>
          </a:xfrm>
        </p:spPr>
        <p:txBody>
          <a:bodyPr/>
          <a:lstStyle>
            <a:lvl1pPr marL="0" indent="0">
              <a:lnSpc>
                <a:spcPct val="100000"/>
              </a:lnSpc>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Picture Placeholder 3">
            <a:extLst>
              <a:ext uri="{FF2B5EF4-FFF2-40B4-BE49-F238E27FC236}">
                <a16:creationId xmlns:a16="http://schemas.microsoft.com/office/drawing/2014/main" id="{0979490F-8980-75CE-4546-71E31C1E9205}"/>
              </a:ext>
            </a:extLst>
          </p:cNvPr>
          <p:cNvSpPr>
            <a:spLocks noGrp="1"/>
          </p:cNvSpPr>
          <p:nvPr>
            <p:ph type="pic" sz="quarter" idx="10"/>
          </p:nvPr>
        </p:nvSpPr>
        <p:spPr>
          <a:xfrm>
            <a:off x="5086633" y="1253358"/>
            <a:ext cx="2972656" cy="2013824"/>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5" name="Picture Placeholder 3">
            <a:extLst>
              <a:ext uri="{FF2B5EF4-FFF2-40B4-BE49-F238E27FC236}">
                <a16:creationId xmlns:a16="http://schemas.microsoft.com/office/drawing/2014/main" id="{27E0BF32-6F2F-E1C9-4223-4636A297C4FA}"/>
              </a:ext>
            </a:extLst>
          </p:cNvPr>
          <p:cNvSpPr>
            <a:spLocks noGrp="1"/>
          </p:cNvSpPr>
          <p:nvPr>
            <p:ph type="pic" sz="quarter" idx="11"/>
          </p:nvPr>
        </p:nvSpPr>
        <p:spPr>
          <a:xfrm>
            <a:off x="8325300" y="1253358"/>
            <a:ext cx="2972656" cy="2013824"/>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16" name="Picture Placeholder 3">
            <a:extLst>
              <a:ext uri="{FF2B5EF4-FFF2-40B4-BE49-F238E27FC236}">
                <a16:creationId xmlns:a16="http://schemas.microsoft.com/office/drawing/2014/main" id="{C9452E2E-9067-A62C-918B-4A181CCB0102}"/>
              </a:ext>
            </a:extLst>
          </p:cNvPr>
          <p:cNvSpPr>
            <a:spLocks noGrp="1"/>
          </p:cNvSpPr>
          <p:nvPr>
            <p:ph type="pic" sz="quarter" idx="13"/>
          </p:nvPr>
        </p:nvSpPr>
        <p:spPr>
          <a:xfrm>
            <a:off x="5086633" y="3523947"/>
            <a:ext cx="2972656" cy="2013824"/>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17" name="Picture Placeholder 3">
            <a:extLst>
              <a:ext uri="{FF2B5EF4-FFF2-40B4-BE49-F238E27FC236}">
                <a16:creationId xmlns:a16="http://schemas.microsoft.com/office/drawing/2014/main" id="{746BEEF9-82D6-27B6-FBC2-8722C886414E}"/>
              </a:ext>
            </a:extLst>
          </p:cNvPr>
          <p:cNvSpPr>
            <a:spLocks noGrp="1"/>
          </p:cNvSpPr>
          <p:nvPr>
            <p:ph type="pic" sz="quarter" idx="14"/>
          </p:nvPr>
        </p:nvSpPr>
        <p:spPr>
          <a:xfrm>
            <a:off x="8325300" y="3523947"/>
            <a:ext cx="2972656" cy="2013824"/>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Tree>
    <p:extLst>
      <p:ext uri="{BB962C8B-B14F-4D97-AF65-F5344CB8AC3E}">
        <p14:creationId xmlns:p14="http://schemas.microsoft.com/office/powerpoint/2010/main" val="894725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6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Google Shape;312;p33" title="Quadra-2025-Keyvisual-Q 3.png">
            <a:extLst>
              <a:ext uri="{FF2B5EF4-FFF2-40B4-BE49-F238E27FC236}">
                <a16:creationId xmlns:a16="http://schemas.microsoft.com/office/drawing/2014/main" id="{7637D816-2EBE-5F1A-2F65-48645B9F8A95}"/>
              </a:ext>
            </a:extLst>
          </p:cNvPr>
          <p:cNvPicPr preferRelativeResize="0"/>
          <p:nvPr userDrawn="1"/>
        </p:nvPicPr>
        <p:blipFill rotWithShape="1">
          <a:blip r:embed="rId3">
            <a:alphaModFix/>
          </a:blip>
          <a:srcRect r="29443" b="22785"/>
          <a:stretch/>
        </p:blipFill>
        <p:spPr>
          <a:xfrm>
            <a:off x="10182601" y="4735599"/>
            <a:ext cx="2009399" cy="2122401"/>
          </a:xfrm>
          <a:prstGeom prst="rect">
            <a:avLst/>
          </a:prstGeom>
          <a:noFill/>
          <a:ln>
            <a:noFill/>
          </a:ln>
        </p:spPr>
      </p:pic>
      <p:sp>
        <p:nvSpPr>
          <p:cNvPr id="9" name="Title 1">
            <a:extLst>
              <a:ext uri="{FF2B5EF4-FFF2-40B4-BE49-F238E27FC236}">
                <a16:creationId xmlns:a16="http://schemas.microsoft.com/office/drawing/2014/main" id="{4B771A30-1A21-BEAC-4F2F-DED5A6BE343C}"/>
              </a:ext>
            </a:extLst>
          </p:cNvPr>
          <p:cNvSpPr>
            <a:spLocks noGrp="1"/>
          </p:cNvSpPr>
          <p:nvPr>
            <p:ph type="title" hasCustomPrompt="1"/>
          </p:nvPr>
        </p:nvSpPr>
        <p:spPr>
          <a:xfrm>
            <a:off x="533400" y="1741861"/>
            <a:ext cx="3750924" cy="1325563"/>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br>
              <a:rPr lang="en-US"/>
            </a:br>
            <a:r>
              <a:rPr lang="en-US"/>
              <a:t>Maximum 2 Lines</a:t>
            </a:r>
          </a:p>
        </p:txBody>
      </p:sp>
      <p:sp>
        <p:nvSpPr>
          <p:cNvPr id="2" name="Text Placeholder 3">
            <a:extLst>
              <a:ext uri="{FF2B5EF4-FFF2-40B4-BE49-F238E27FC236}">
                <a16:creationId xmlns:a16="http://schemas.microsoft.com/office/drawing/2014/main" id="{EBF126FA-45CB-A820-F365-F391E4C160DB}"/>
              </a:ext>
            </a:extLst>
          </p:cNvPr>
          <p:cNvSpPr>
            <a:spLocks noGrp="1"/>
          </p:cNvSpPr>
          <p:nvPr>
            <p:ph type="body" sz="half" idx="2" hasCustomPrompt="1"/>
          </p:nvPr>
        </p:nvSpPr>
        <p:spPr>
          <a:xfrm>
            <a:off x="533401" y="3177283"/>
            <a:ext cx="3750924" cy="2052262"/>
          </a:xfrm>
        </p:spPr>
        <p:txBody>
          <a:bodyPr/>
          <a:lstStyle>
            <a:lvl1pPr marL="0" indent="0">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Picture Placeholder 3">
            <a:extLst>
              <a:ext uri="{FF2B5EF4-FFF2-40B4-BE49-F238E27FC236}">
                <a16:creationId xmlns:a16="http://schemas.microsoft.com/office/drawing/2014/main" id="{0979490F-8980-75CE-4546-71E31C1E9205}"/>
              </a:ext>
            </a:extLst>
          </p:cNvPr>
          <p:cNvSpPr>
            <a:spLocks noGrp="1"/>
          </p:cNvSpPr>
          <p:nvPr>
            <p:ph type="pic" sz="quarter" idx="10"/>
          </p:nvPr>
        </p:nvSpPr>
        <p:spPr>
          <a:xfrm>
            <a:off x="4962525" y="1253358"/>
            <a:ext cx="2013824" cy="2013824"/>
          </a:xfrm>
          <a:prstGeom prst="roundRect">
            <a:avLst>
              <a:gd name="adj" fmla="val 461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3" name="Rounded Rectangle 2">
            <a:extLst>
              <a:ext uri="{FF2B5EF4-FFF2-40B4-BE49-F238E27FC236}">
                <a16:creationId xmlns:a16="http://schemas.microsoft.com/office/drawing/2014/main" id="{07FF6001-5CE5-FF17-5FDD-AE5A59FCF44F}"/>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11" name="Google Shape;12;p2">
            <a:extLst>
              <a:ext uri="{FF2B5EF4-FFF2-40B4-BE49-F238E27FC236}">
                <a16:creationId xmlns:a16="http://schemas.microsoft.com/office/drawing/2014/main" id="{E9487543-AD21-ABB5-CCE8-2D02CC0AEED8}"/>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12" name="Picture 11" descr="A logo with blue and green outline  AI-generated content may be incorrect.">
            <a:extLst>
              <a:ext uri="{FF2B5EF4-FFF2-40B4-BE49-F238E27FC236}">
                <a16:creationId xmlns:a16="http://schemas.microsoft.com/office/drawing/2014/main" id="{094596A4-7FAA-6EBB-E580-896740B96C4D}"/>
              </a:ext>
            </a:extLst>
          </p:cNvPr>
          <p:cNvPicPr>
            <a:picLocks noChangeAspect="1"/>
          </p:cNvPicPr>
          <p:nvPr userDrawn="1"/>
        </p:nvPicPr>
        <p:blipFill>
          <a:blip r:embed="rId4"/>
          <a:stretch>
            <a:fillRect/>
          </a:stretch>
        </p:blipFill>
        <p:spPr>
          <a:xfrm>
            <a:off x="11297956" y="193342"/>
            <a:ext cx="177905" cy="189254"/>
          </a:xfrm>
          <a:prstGeom prst="rect">
            <a:avLst/>
          </a:prstGeom>
        </p:spPr>
      </p:pic>
      <p:sp>
        <p:nvSpPr>
          <p:cNvPr id="13" name="Picture Placeholder 3">
            <a:extLst>
              <a:ext uri="{FF2B5EF4-FFF2-40B4-BE49-F238E27FC236}">
                <a16:creationId xmlns:a16="http://schemas.microsoft.com/office/drawing/2014/main" id="{0E0DE829-2EF5-4676-A675-D62F2E551D0F}"/>
              </a:ext>
            </a:extLst>
          </p:cNvPr>
          <p:cNvSpPr>
            <a:spLocks noGrp="1"/>
          </p:cNvSpPr>
          <p:nvPr>
            <p:ph type="pic" sz="quarter" idx="16"/>
          </p:nvPr>
        </p:nvSpPr>
        <p:spPr>
          <a:xfrm>
            <a:off x="7260663" y="1253358"/>
            <a:ext cx="2013824" cy="2013824"/>
          </a:xfrm>
          <a:prstGeom prst="roundRect">
            <a:avLst>
              <a:gd name="adj" fmla="val 461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14" name="Picture Placeholder 3">
            <a:extLst>
              <a:ext uri="{FF2B5EF4-FFF2-40B4-BE49-F238E27FC236}">
                <a16:creationId xmlns:a16="http://schemas.microsoft.com/office/drawing/2014/main" id="{CE1F9952-EFF7-5091-2476-12EE364A0C1E}"/>
              </a:ext>
            </a:extLst>
          </p:cNvPr>
          <p:cNvSpPr>
            <a:spLocks noGrp="1"/>
          </p:cNvSpPr>
          <p:nvPr>
            <p:ph type="pic" sz="quarter" idx="17"/>
          </p:nvPr>
        </p:nvSpPr>
        <p:spPr>
          <a:xfrm>
            <a:off x="9558801" y="1253358"/>
            <a:ext cx="2013824" cy="2013824"/>
          </a:xfrm>
          <a:prstGeom prst="roundRect">
            <a:avLst>
              <a:gd name="adj" fmla="val 461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15" name="Picture Placeholder 3">
            <a:extLst>
              <a:ext uri="{FF2B5EF4-FFF2-40B4-BE49-F238E27FC236}">
                <a16:creationId xmlns:a16="http://schemas.microsoft.com/office/drawing/2014/main" id="{E873672B-3A84-7359-A0B9-AC5154FC5F4A}"/>
              </a:ext>
            </a:extLst>
          </p:cNvPr>
          <p:cNvSpPr>
            <a:spLocks noGrp="1"/>
          </p:cNvSpPr>
          <p:nvPr>
            <p:ph type="pic" sz="quarter" idx="18"/>
          </p:nvPr>
        </p:nvSpPr>
        <p:spPr>
          <a:xfrm>
            <a:off x="4962525" y="3689061"/>
            <a:ext cx="2013824" cy="2013824"/>
          </a:xfrm>
          <a:prstGeom prst="roundRect">
            <a:avLst>
              <a:gd name="adj" fmla="val 461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20" name="Picture Placeholder 3">
            <a:extLst>
              <a:ext uri="{FF2B5EF4-FFF2-40B4-BE49-F238E27FC236}">
                <a16:creationId xmlns:a16="http://schemas.microsoft.com/office/drawing/2014/main" id="{0BC21781-C450-7C09-755A-C6AC8C20A8BB}"/>
              </a:ext>
            </a:extLst>
          </p:cNvPr>
          <p:cNvSpPr>
            <a:spLocks noGrp="1"/>
          </p:cNvSpPr>
          <p:nvPr>
            <p:ph type="pic" sz="quarter" idx="19"/>
          </p:nvPr>
        </p:nvSpPr>
        <p:spPr>
          <a:xfrm>
            <a:off x="7260663" y="3689061"/>
            <a:ext cx="2013824" cy="2013824"/>
          </a:xfrm>
          <a:prstGeom prst="roundRect">
            <a:avLst>
              <a:gd name="adj" fmla="val 461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21" name="Picture Placeholder 3">
            <a:extLst>
              <a:ext uri="{FF2B5EF4-FFF2-40B4-BE49-F238E27FC236}">
                <a16:creationId xmlns:a16="http://schemas.microsoft.com/office/drawing/2014/main" id="{578893AE-0143-2850-3B09-3E40708A7FEC}"/>
              </a:ext>
            </a:extLst>
          </p:cNvPr>
          <p:cNvSpPr>
            <a:spLocks noGrp="1"/>
          </p:cNvSpPr>
          <p:nvPr>
            <p:ph type="pic" sz="quarter" idx="20"/>
          </p:nvPr>
        </p:nvSpPr>
        <p:spPr>
          <a:xfrm>
            <a:off x="9558801" y="3689061"/>
            <a:ext cx="2013824" cy="2013824"/>
          </a:xfrm>
          <a:prstGeom prst="roundRect">
            <a:avLst>
              <a:gd name="adj" fmla="val 4612"/>
            </a:avLst>
          </a:prstGeo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Tree>
    <p:extLst>
      <p:ext uri="{BB962C8B-B14F-4D97-AF65-F5344CB8AC3E}">
        <p14:creationId xmlns:p14="http://schemas.microsoft.com/office/powerpoint/2010/main" val="1744655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6A0D-5B7C-7883-14B1-59C22AEC1B9F}"/>
              </a:ext>
            </a:extLst>
          </p:cNvPr>
          <p:cNvSpPr>
            <a:spLocks noGrp="1"/>
          </p:cNvSpPr>
          <p:nvPr>
            <p:ph type="title" hasCustomPrompt="1"/>
          </p:nvPr>
        </p:nvSpPr>
        <p:spPr>
          <a:xfrm>
            <a:off x="273260" y="457200"/>
            <a:ext cx="3932237" cy="1600200"/>
          </a:xfrm>
          <a:prstGeom prst="rect">
            <a:avLst/>
          </a:prstGeom>
        </p:spPr>
        <p:txBody>
          <a:bodyPr anchor="b"/>
          <a:lstStyle>
            <a:lvl1pPr>
              <a:defRPr sz="3200">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4B13B20-C7B2-6B5C-9FE2-C2E179C1BD86}"/>
              </a:ext>
            </a:extLst>
          </p:cNvPr>
          <p:cNvSpPr>
            <a:spLocks noGrp="1"/>
          </p:cNvSpPr>
          <p:nvPr>
            <p:ph idx="1" hasCustomPrompt="1"/>
          </p:nvPr>
        </p:nvSpPr>
        <p:spPr>
          <a:xfrm>
            <a:off x="5183188" y="987425"/>
            <a:ext cx="6172200" cy="4873625"/>
          </a:xfrm>
        </p:spPr>
        <p:txBody>
          <a:bodyPr/>
          <a:lstStyle>
            <a:lvl1pPr>
              <a:defRPr sz="2000">
                <a:latin typeface="Aptos Light" panose="020B0004020202020204" pitchFamily="34" charset="0"/>
                <a:ea typeface="Open Sans Light" panose="020B0606030504020204" pitchFamily="34" charset="0"/>
                <a:cs typeface="Open Sans Light" panose="020B0606030504020204" pitchFamily="34" charset="0"/>
              </a:defRPr>
            </a:lvl1pPr>
            <a:lvl2pPr>
              <a:defRPr sz="1800">
                <a:latin typeface="Aptos Light" panose="020B0004020202020204" pitchFamily="34" charset="0"/>
                <a:ea typeface="Open Sans Light" panose="020B0606030504020204" pitchFamily="34" charset="0"/>
                <a:cs typeface="Open Sans Light" panose="020B0606030504020204" pitchFamily="34" charset="0"/>
              </a:defRPr>
            </a:lvl2pPr>
            <a:lvl3pPr>
              <a:defRPr sz="1600">
                <a:latin typeface="Aptos Light" panose="020B0004020202020204" pitchFamily="34" charset="0"/>
                <a:ea typeface="Open Sans Light" panose="020B0606030504020204" pitchFamily="34" charset="0"/>
                <a:cs typeface="Open Sans Light" panose="020B0606030504020204" pitchFamily="34" charset="0"/>
              </a:defRPr>
            </a:lvl3pPr>
            <a:lvl4pPr>
              <a:defRPr sz="2000">
                <a:latin typeface="Open Sans Light" panose="020B0606030504020204" pitchFamily="34" charset="0"/>
                <a:ea typeface="Open Sans Light" panose="020B0606030504020204" pitchFamily="34" charset="0"/>
                <a:cs typeface="Open Sans Light" panose="020B0606030504020204" pitchFamily="34" charset="0"/>
              </a:defRPr>
            </a:lvl4pPr>
            <a:lvl5pPr>
              <a:defRPr sz="2000">
                <a:latin typeface="Open Sans Light" panose="020B0606030504020204" pitchFamily="34" charset="0"/>
                <a:ea typeface="Open Sans Light" panose="020B0606030504020204" pitchFamily="34" charset="0"/>
                <a:cs typeface="Open Sans Light" panose="020B0606030504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9121F986-5A79-7F2F-7EBF-4F2C4E48B309}"/>
              </a:ext>
            </a:extLst>
          </p:cNvPr>
          <p:cNvSpPr>
            <a:spLocks noGrp="1"/>
          </p:cNvSpPr>
          <p:nvPr>
            <p:ph type="body" sz="half" idx="2" hasCustomPrompt="1"/>
          </p:nvPr>
        </p:nvSpPr>
        <p:spPr>
          <a:xfrm>
            <a:off x="273260" y="2076450"/>
            <a:ext cx="3932237" cy="3811588"/>
          </a:xfrm>
        </p:spPr>
        <p:txBody>
          <a:bodyPr/>
          <a:lstStyle>
            <a:lvl1pPr marL="0" indent="0">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ounded Rectangle 4">
            <a:extLst>
              <a:ext uri="{FF2B5EF4-FFF2-40B4-BE49-F238E27FC236}">
                <a16:creationId xmlns:a16="http://schemas.microsoft.com/office/drawing/2014/main" id="{97B280DB-CDA6-C706-1468-A0021A3DD745}"/>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6" name="Google Shape;12;p2">
            <a:extLst>
              <a:ext uri="{FF2B5EF4-FFF2-40B4-BE49-F238E27FC236}">
                <a16:creationId xmlns:a16="http://schemas.microsoft.com/office/drawing/2014/main" id="{07B54876-B476-D0CB-87EC-6430DEF975E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7" name="Picture 6" descr="A logo with blue and green outline  AI-generated content may be incorrect.">
            <a:extLst>
              <a:ext uri="{FF2B5EF4-FFF2-40B4-BE49-F238E27FC236}">
                <a16:creationId xmlns:a16="http://schemas.microsoft.com/office/drawing/2014/main" id="{044437B0-642D-C34E-30DC-B8F1BDCBCFB3}"/>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2320851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48DF2-418B-D001-851D-2B4D87729AC6}"/>
              </a:ext>
            </a:extLst>
          </p:cNvPr>
          <p:cNvSpPr>
            <a:spLocks noGrp="1"/>
          </p:cNvSpPr>
          <p:nvPr>
            <p:ph type="title" hasCustomPrompt="1"/>
          </p:nvPr>
        </p:nvSpPr>
        <p:spPr>
          <a:xfrm>
            <a:off x="293140" y="457201"/>
            <a:ext cx="3932237" cy="632564"/>
          </a:xfrm>
          <a:prstGeom prst="rect">
            <a:avLst/>
          </a:prstGeom>
        </p:spPr>
        <p:txBody>
          <a:bodyPr anchor="b"/>
          <a:lstStyle>
            <a:lvl1pPr>
              <a:defRPr sz="3200">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Title Here</a:t>
            </a:r>
          </a:p>
        </p:txBody>
      </p:sp>
      <p:sp>
        <p:nvSpPr>
          <p:cNvPr id="3" name="Picture Placeholder 2">
            <a:extLst>
              <a:ext uri="{FF2B5EF4-FFF2-40B4-BE49-F238E27FC236}">
                <a16:creationId xmlns:a16="http://schemas.microsoft.com/office/drawing/2014/main" id="{4E9880DD-18B0-5D9D-86D3-F5B4DFB0C013}"/>
              </a:ext>
            </a:extLst>
          </p:cNvPr>
          <p:cNvSpPr>
            <a:spLocks noGrp="1"/>
          </p:cNvSpPr>
          <p:nvPr>
            <p:ph type="pic" idx="1"/>
          </p:nvPr>
        </p:nvSpPr>
        <p:spPr>
          <a:xfrm>
            <a:off x="5183188" y="457201"/>
            <a:ext cx="6172200" cy="5403850"/>
          </a:xfrm>
          <a:prstGeom prst="roundRect">
            <a:avLst>
              <a:gd name="adj" fmla="val 2947"/>
            </a:avLst>
          </a:prstGeom>
        </p:spPr>
        <p:txBody>
          <a:bodyPr/>
          <a:lstStyle>
            <a:lvl1pPr marL="0" indent="0">
              <a:buNone/>
              <a:defRPr sz="3200">
                <a:latin typeface="Aptos Bold" panose="020B0004020202020204" charset="0"/>
                <a:ea typeface="Open Sans Light" panose="020B0606030504020204" pitchFamily="34" charset="0"/>
                <a:cs typeface="Open Sans Light"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Rounded Rectangle 4">
            <a:extLst>
              <a:ext uri="{FF2B5EF4-FFF2-40B4-BE49-F238E27FC236}">
                <a16:creationId xmlns:a16="http://schemas.microsoft.com/office/drawing/2014/main" id="{708A991B-F896-324D-F595-7659BA2C8AEE}"/>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6" name="Google Shape;12;p2">
            <a:extLst>
              <a:ext uri="{FF2B5EF4-FFF2-40B4-BE49-F238E27FC236}">
                <a16:creationId xmlns:a16="http://schemas.microsoft.com/office/drawing/2014/main" id="{E39B2037-0F6C-01A6-6AFB-DC40E77BC75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7" name="Picture 6" descr="A logo with blue and green outline  AI-generated content may be incorrect.">
            <a:extLst>
              <a:ext uri="{FF2B5EF4-FFF2-40B4-BE49-F238E27FC236}">
                <a16:creationId xmlns:a16="http://schemas.microsoft.com/office/drawing/2014/main" id="{5CE05EEB-7151-A18D-1430-1504785FCFFF}"/>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8" name="Text Placeholder 3">
            <a:extLst>
              <a:ext uri="{FF2B5EF4-FFF2-40B4-BE49-F238E27FC236}">
                <a16:creationId xmlns:a16="http://schemas.microsoft.com/office/drawing/2014/main" id="{7D7A42B6-765E-0FC6-4C09-15FA01A24E29}"/>
              </a:ext>
            </a:extLst>
          </p:cNvPr>
          <p:cNvSpPr>
            <a:spLocks noGrp="1"/>
          </p:cNvSpPr>
          <p:nvPr>
            <p:ph type="body" sz="half" idx="10" hasCustomPrompt="1"/>
          </p:nvPr>
        </p:nvSpPr>
        <p:spPr>
          <a:xfrm>
            <a:off x="293140" y="1026789"/>
            <a:ext cx="3932237" cy="857922"/>
          </a:xfrm>
        </p:spPr>
        <p:txBody>
          <a:bodyPr/>
          <a:lstStyle>
            <a:lvl1pPr marL="0" indent="0">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Content Placeholder 2">
            <a:extLst>
              <a:ext uri="{FF2B5EF4-FFF2-40B4-BE49-F238E27FC236}">
                <a16:creationId xmlns:a16="http://schemas.microsoft.com/office/drawing/2014/main" id="{2CDE354B-F81A-18D2-9BB7-D5C3BF177139}"/>
              </a:ext>
            </a:extLst>
          </p:cNvPr>
          <p:cNvSpPr>
            <a:spLocks noGrp="1"/>
          </p:cNvSpPr>
          <p:nvPr>
            <p:ph idx="11" hasCustomPrompt="1"/>
          </p:nvPr>
        </p:nvSpPr>
        <p:spPr>
          <a:xfrm>
            <a:off x="293140" y="1884711"/>
            <a:ext cx="3932237" cy="3851251"/>
          </a:xfrm>
        </p:spPr>
        <p:txBody>
          <a:bodyPr/>
          <a:lstStyle>
            <a:lvl1pPr>
              <a:defRPr sz="2000">
                <a:latin typeface="Aptos Light" panose="020B0004020202020204" pitchFamily="34" charset="0"/>
                <a:ea typeface="Open Sans Light" panose="020B0606030504020204" pitchFamily="34" charset="0"/>
                <a:cs typeface="Open Sans Light" panose="020B0606030504020204" pitchFamily="34" charset="0"/>
              </a:defRPr>
            </a:lvl1pPr>
            <a:lvl2pPr>
              <a:defRPr sz="1800">
                <a:latin typeface="Aptos Light" panose="020B0004020202020204" pitchFamily="34" charset="0"/>
                <a:ea typeface="Open Sans Light" panose="020B0606030504020204" pitchFamily="34" charset="0"/>
                <a:cs typeface="Open Sans Light" panose="020B0606030504020204" pitchFamily="34" charset="0"/>
              </a:defRPr>
            </a:lvl2pPr>
            <a:lvl3pPr>
              <a:defRPr sz="1600">
                <a:latin typeface="Aptos Light" panose="020B0004020202020204" pitchFamily="34" charset="0"/>
                <a:ea typeface="Open Sans Light" panose="020B0606030504020204" pitchFamily="34" charset="0"/>
                <a:cs typeface="Open Sans Light" panose="020B0606030504020204" pitchFamily="34" charset="0"/>
              </a:defRPr>
            </a:lvl3pPr>
            <a:lvl4pPr>
              <a:defRPr sz="2000">
                <a:latin typeface="Open Sans Light" panose="020B0606030504020204" pitchFamily="34" charset="0"/>
                <a:ea typeface="Open Sans Light" panose="020B0606030504020204" pitchFamily="34" charset="0"/>
                <a:cs typeface="Open Sans Light" panose="020B0606030504020204" pitchFamily="34" charset="0"/>
              </a:defRPr>
            </a:lvl4pPr>
            <a:lvl5pPr>
              <a:defRPr sz="2000">
                <a:latin typeface="Open Sans Light" panose="020B0606030504020204" pitchFamily="34" charset="0"/>
                <a:ea typeface="Open Sans Light" panose="020B0606030504020204" pitchFamily="34" charset="0"/>
                <a:cs typeface="Open Sans Light" panose="020B0606030504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25997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48DF2-418B-D001-851D-2B4D87729AC6}"/>
              </a:ext>
            </a:extLst>
          </p:cNvPr>
          <p:cNvSpPr>
            <a:spLocks noGrp="1"/>
          </p:cNvSpPr>
          <p:nvPr>
            <p:ph type="title" hasCustomPrompt="1"/>
          </p:nvPr>
        </p:nvSpPr>
        <p:spPr>
          <a:xfrm>
            <a:off x="6997061" y="449264"/>
            <a:ext cx="3932237" cy="632564"/>
          </a:xfrm>
          <a:prstGeom prst="rect">
            <a:avLst/>
          </a:prstGeom>
        </p:spPr>
        <p:txBody>
          <a:bodyPr anchor="b"/>
          <a:lstStyle>
            <a:lvl1pPr>
              <a:defRPr sz="3200">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Title Here</a:t>
            </a:r>
          </a:p>
        </p:txBody>
      </p:sp>
      <p:sp>
        <p:nvSpPr>
          <p:cNvPr id="3" name="Picture Placeholder 2">
            <a:extLst>
              <a:ext uri="{FF2B5EF4-FFF2-40B4-BE49-F238E27FC236}">
                <a16:creationId xmlns:a16="http://schemas.microsoft.com/office/drawing/2014/main" id="{4E9880DD-18B0-5D9D-86D3-F5B4DFB0C013}"/>
              </a:ext>
            </a:extLst>
          </p:cNvPr>
          <p:cNvSpPr>
            <a:spLocks noGrp="1"/>
          </p:cNvSpPr>
          <p:nvPr>
            <p:ph type="pic" idx="1"/>
          </p:nvPr>
        </p:nvSpPr>
        <p:spPr>
          <a:xfrm>
            <a:off x="387904" y="449264"/>
            <a:ext cx="6172200" cy="5403850"/>
          </a:xfrm>
          <a:prstGeom prst="roundRect">
            <a:avLst>
              <a:gd name="adj" fmla="val 2947"/>
            </a:avLst>
          </a:prstGeom>
        </p:spPr>
        <p:txBody>
          <a:bodyPr/>
          <a:lstStyle>
            <a:lvl1pPr marL="0" indent="0">
              <a:buNone/>
              <a:defRPr sz="3200">
                <a:latin typeface="Aptos Bold" panose="020B0004020202020204" charset="0"/>
                <a:ea typeface="Open Sans Light" panose="020B0606030504020204" pitchFamily="34" charset="0"/>
                <a:cs typeface="Open Sans Light"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Rounded Rectangle 4">
            <a:extLst>
              <a:ext uri="{FF2B5EF4-FFF2-40B4-BE49-F238E27FC236}">
                <a16:creationId xmlns:a16="http://schemas.microsoft.com/office/drawing/2014/main" id="{708A991B-F896-324D-F595-7659BA2C8AEE}"/>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6" name="Google Shape;12;p2">
            <a:extLst>
              <a:ext uri="{FF2B5EF4-FFF2-40B4-BE49-F238E27FC236}">
                <a16:creationId xmlns:a16="http://schemas.microsoft.com/office/drawing/2014/main" id="{E39B2037-0F6C-01A6-6AFB-DC40E77BC75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7" name="Picture 6" descr="A logo with blue and green outline  AI-generated content may be incorrect.">
            <a:extLst>
              <a:ext uri="{FF2B5EF4-FFF2-40B4-BE49-F238E27FC236}">
                <a16:creationId xmlns:a16="http://schemas.microsoft.com/office/drawing/2014/main" id="{5CE05EEB-7151-A18D-1430-1504785FCFFF}"/>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8" name="Text Placeholder 3">
            <a:extLst>
              <a:ext uri="{FF2B5EF4-FFF2-40B4-BE49-F238E27FC236}">
                <a16:creationId xmlns:a16="http://schemas.microsoft.com/office/drawing/2014/main" id="{B4226DC4-C8E5-E725-2BDF-77C5B2FB3403}"/>
              </a:ext>
            </a:extLst>
          </p:cNvPr>
          <p:cNvSpPr>
            <a:spLocks noGrp="1"/>
          </p:cNvSpPr>
          <p:nvPr>
            <p:ph type="body" sz="half" idx="10" hasCustomPrompt="1"/>
          </p:nvPr>
        </p:nvSpPr>
        <p:spPr>
          <a:xfrm>
            <a:off x="6997061" y="1044606"/>
            <a:ext cx="3932237" cy="857922"/>
          </a:xfrm>
        </p:spPr>
        <p:txBody>
          <a:bodyPr/>
          <a:lstStyle>
            <a:lvl1pPr marL="0" indent="0">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Content Placeholder 2">
            <a:extLst>
              <a:ext uri="{FF2B5EF4-FFF2-40B4-BE49-F238E27FC236}">
                <a16:creationId xmlns:a16="http://schemas.microsoft.com/office/drawing/2014/main" id="{000FDCB1-ECC0-7716-1CE0-B9B117D2F772}"/>
              </a:ext>
            </a:extLst>
          </p:cNvPr>
          <p:cNvSpPr>
            <a:spLocks noGrp="1"/>
          </p:cNvSpPr>
          <p:nvPr>
            <p:ph idx="11" hasCustomPrompt="1"/>
          </p:nvPr>
        </p:nvSpPr>
        <p:spPr>
          <a:xfrm>
            <a:off x="6997061" y="1902528"/>
            <a:ext cx="3932237" cy="3950586"/>
          </a:xfrm>
        </p:spPr>
        <p:txBody>
          <a:bodyPr/>
          <a:lstStyle>
            <a:lvl1pPr>
              <a:defRPr sz="2000">
                <a:latin typeface="Aptos Light" panose="020B0004020202020204" pitchFamily="34" charset="0"/>
                <a:ea typeface="Open Sans Light" panose="020B0606030504020204" pitchFamily="34" charset="0"/>
                <a:cs typeface="Open Sans Light" panose="020B0606030504020204" pitchFamily="34" charset="0"/>
              </a:defRPr>
            </a:lvl1pPr>
            <a:lvl2pPr>
              <a:defRPr sz="1800">
                <a:latin typeface="Aptos Light" panose="020B0004020202020204" pitchFamily="34" charset="0"/>
                <a:ea typeface="Open Sans Light" panose="020B0606030504020204" pitchFamily="34" charset="0"/>
                <a:cs typeface="Open Sans Light" panose="020B0606030504020204" pitchFamily="34" charset="0"/>
              </a:defRPr>
            </a:lvl2pPr>
            <a:lvl3pPr>
              <a:defRPr sz="1600">
                <a:latin typeface="Aptos Light" panose="020B0004020202020204" pitchFamily="34" charset="0"/>
                <a:ea typeface="Open Sans Light" panose="020B0606030504020204" pitchFamily="34" charset="0"/>
                <a:cs typeface="Open Sans Light" panose="020B0606030504020204" pitchFamily="34" charset="0"/>
              </a:defRPr>
            </a:lvl3pPr>
            <a:lvl4pPr>
              <a:defRPr sz="2000">
                <a:latin typeface="Open Sans Light" panose="020B0606030504020204" pitchFamily="34" charset="0"/>
                <a:ea typeface="Open Sans Light" panose="020B0606030504020204" pitchFamily="34" charset="0"/>
                <a:cs typeface="Open Sans Light" panose="020B0606030504020204" pitchFamily="34" charset="0"/>
              </a:defRPr>
            </a:lvl4pPr>
            <a:lvl5pPr>
              <a:defRPr sz="2000">
                <a:latin typeface="Open Sans Light" panose="020B0606030504020204" pitchFamily="34" charset="0"/>
                <a:ea typeface="Open Sans Light" panose="020B0606030504020204" pitchFamily="34" charset="0"/>
                <a:cs typeface="Open Sans Light" panose="020B0606030504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33267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48DF2-418B-D001-851D-2B4D87729AC6}"/>
              </a:ext>
            </a:extLst>
          </p:cNvPr>
          <p:cNvSpPr>
            <a:spLocks noGrp="1"/>
          </p:cNvSpPr>
          <p:nvPr>
            <p:ph type="title" hasCustomPrompt="1"/>
          </p:nvPr>
        </p:nvSpPr>
        <p:spPr>
          <a:xfrm>
            <a:off x="299901" y="654324"/>
            <a:ext cx="2463272" cy="436652"/>
          </a:xfrm>
          <a:prstGeom prst="rect">
            <a:avLst/>
          </a:prstGeom>
        </p:spPr>
        <p:txBody>
          <a:bodyPr anchor="b"/>
          <a:lstStyle>
            <a:lvl1pPr>
              <a:defRPr sz="3200">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Title here</a:t>
            </a:r>
          </a:p>
        </p:txBody>
      </p:sp>
      <p:sp>
        <p:nvSpPr>
          <p:cNvPr id="3" name="Picture Placeholder 2">
            <a:extLst>
              <a:ext uri="{FF2B5EF4-FFF2-40B4-BE49-F238E27FC236}">
                <a16:creationId xmlns:a16="http://schemas.microsoft.com/office/drawing/2014/main" id="{4E9880DD-18B0-5D9D-86D3-F5B4DFB0C013}"/>
              </a:ext>
            </a:extLst>
          </p:cNvPr>
          <p:cNvSpPr>
            <a:spLocks noGrp="1"/>
          </p:cNvSpPr>
          <p:nvPr>
            <p:ph type="pic" idx="1"/>
          </p:nvPr>
        </p:nvSpPr>
        <p:spPr>
          <a:xfrm>
            <a:off x="7787811" y="563133"/>
            <a:ext cx="3567576" cy="5403850"/>
          </a:xfrm>
          <a:prstGeom prst="roundRect">
            <a:avLst>
              <a:gd name="adj" fmla="val 4293"/>
            </a:avLst>
          </a:prstGeom>
        </p:spPr>
        <p:txBody>
          <a:bodyPr/>
          <a:lstStyle>
            <a:lvl1pPr marL="0" indent="0">
              <a:buNone/>
              <a:defRPr sz="3200">
                <a:latin typeface="Aptos Bold" panose="020B0004020202020204" charset="0"/>
                <a:ea typeface="Open Sans Light" panose="020B0606030504020204" pitchFamily="34" charset="0"/>
                <a:cs typeface="Open Sans Light"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cxnSp>
        <p:nvCxnSpPr>
          <p:cNvPr id="5" name="Google Shape;330;p35">
            <a:extLst>
              <a:ext uri="{FF2B5EF4-FFF2-40B4-BE49-F238E27FC236}">
                <a16:creationId xmlns:a16="http://schemas.microsoft.com/office/drawing/2014/main" id="{5FF2FCB4-A5B6-8F7F-AC94-E272F420743D}"/>
              </a:ext>
            </a:extLst>
          </p:cNvPr>
          <p:cNvCxnSpPr>
            <a:cxnSpLocks/>
          </p:cNvCxnSpPr>
          <p:nvPr userDrawn="1"/>
        </p:nvCxnSpPr>
        <p:spPr>
          <a:xfrm>
            <a:off x="3304210" y="0"/>
            <a:ext cx="0" cy="6858000"/>
          </a:xfrm>
          <a:prstGeom prst="straightConnector1">
            <a:avLst/>
          </a:prstGeom>
          <a:noFill/>
          <a:ln w="9525" cap="flat" cmpd="sng">
            <a:solidFill>
              <a:srgbClr val="748292"/>
            </a:solidFill>
            <a:prstDash val="solid"/>
            <a:round/>
            <a:headEnd type="none" w="med" len="med"/>
            <a:tailEnd type="none" w="med" len="med"/>
          </a:ln>
        </p:spPr>
      </p:cxnSp>
      <p:sp>
        <p:nvSpPr>
          <p:cNvPr id="6" name="Google Shape;332;p35">
            <a:extLst>
              <a:ext uri="{FF2B5EF4-FFF2-40B4-BE49-F238E27FC236}">
                <a16:creationId xmlns:a16="http://schemas.microsoft.com/office/drawing/2014/main" id="{C5213CC1-E73C-3A96-CEF4-9C03C59DF357}"/>
              </a:ext>
            </a:extLst>
          </p:cNvPr>
          <p:cNvSpPr/>
          <p:nvPr userDrawn="1"/>
        </p:nvSpPr>
        <p:spPr>
          <a:xfrm>
            <a:off x="1972448" y="2542550"/>
            <a:ext cx="84300" cy="84300"/>
          </a:xfrm>
          <a:prstGeom prst="ellipse">
            <a:avLst/>
          </a:prstGeom>
          <a:solidFill>
            <a:srgbClr val="21527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ptos Bold" panose="020B0004020202020204" charset="0"/>
              <a:ea typeface="Open Sans Light" panose="020B0606030504020204" pitchFamily="34" charset="0"/>
              <a:cs typeface="Open Sans Light" panose="020B0606030504020204" pitchFamily="34" charset="0"/>
            </a:endParaRPr>
          </a:p>
        </p:txBody>
      </p:sp>
      <p:cxnSp>
        <p:nvCxnSpPr>
          <p:cNvPr id="7" name="Google Shape;333;p35">
            <a:extLst>
              <a:ext uri="{FF2B5EF4-FFF2-40B4-BE49-F238E27FC236}">
                <a16:creationId xmlns:a16="http://schemas.microsoft.com/office/drawing/2014/main" id="{15D32FAB-9D49-0EAB-9F1E-6566B4DCA553}"/>
              </a:ext>
            </a:extLst>
          </p:cNvPr>
          <p:cNvCxnSpPr>
            <a:stCxn id="6" idx="6"/>
          </p:cNvCxnSpPr>
          <p:nvPr userDrawn="1"/>
        </p:nvCxnSpPr>
        <p:spPr>
          <a:xfrm>
            <a:off x="2056748" y="2584700"/>
            <a:ext cx="711900" cy="0"/>
          </a:xfrm>
          <a:prstGeom prst="straightConnector1">
            <a:avLst/>
          </a:prstGeom>
          <a:noFill/>
          <a:ln w="9525" cap="flat" cmpd="sng">
            <a:solidFill>
              <a:schemeClr val="dk2"/>
            </a:solidFill>
            <a:prstDash val="solid"/>
            <a:round/>
            <a:headEnd type="none" w="med" len="med"/>
            <a:tailEnd type="none" w="med" len="med"/>
          </a:ln>
        </p:spPr>
      </p:cxnSp>
      <p:sp>
        <p:nvSpPr>
          <p:cNvPr id="11" name="Google Shape;336;p35">
            <a:extLst>
              <a:ext uri="{FF2B5EF4-FFF2-40B4-BE49-F238E27FC236}">
                <a16:creationId xmlns:a16="http://schemas.microsoft.com/office/drawing/2014/main" id="{6DCF3D1A-DB51-B1FE-9659-15CEFA45FC4B}"/>
              </a:ext>
            </a:extLst>
          </p:cNvPr>
          <p:cNvSpPr/>
          <p:nvPr userDrawn="1"/>
        </p:nvSpPr>
        <p:spPr>
          <a:xfrm>
            <a:off x="1972448" y="3536925"/>
            <a:ext cx="84300" cy="84300"/>
          </a:xfrm>
          <a:prstGeom prst="ellipse">
            <a:avLst/>
          </a:prstGeom>
          <a:solidFill>
            <a:srgbClr val="21527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ptos Bold" panose="020B0004020202020204" charset="0"/>
              <a:ea typeface="Open Sans Light" panose="020B0606030504020204" pitchFamily="34" charset="0"/>
              <a:cs typeface="Open Sans Light" panose="020B0606030504020204" pitchFamily="34" charset="0"/>
            </a:endParaRPr>
          </a:p>
        </p:txBody>
      </p:sp>
      <p:cxnSp>
        <p:nvCxnSpPr>
          <p:cNvPr id="12" name="Google Shape;337;p35">
            <a:extLst>
              <a:ext uri="{FF2B5EF4-FFF2-40B4-BE49-F238E27FC236}">
                <a16:creationId xmlns:a16="http://schemas.microsoft.com/office/drawing/2014/main" id="{E3D01495-ACE8-1027-7F99-A423E0B42DE8}"/>
              </a:ext>
            </a:extLst>
          </p:cNvPr>
          <p:cNvCxnSpPr>
            <a:stCxn id="11" idx="6"/>
          </p:cNvCxnSpPr>
          <p:nvPr userDrawn="1"/>
        </p:nvCxnSpPr>
        <p:spPr>
          <a:xfrm>
            <a:off x="2056748" y="3579075"/>
            <a:ext cx="711900" cy="0"/>
          </a:xfrm>
          <a:prstGeom prst="straightConnector1">
            <a:avLst/>
          </a:prstGeom>
          <a:noFill/>
          <a:ln w="9525" cap="flat" cmpd="sng">
            <a:solidFill>
              <a:schemeClr val="dk2"/>
            </a:solidFill>
            <a:prstDash val="solid"/>
            <a:round/>
            <a:headEnd type="none" w="med" len="med"/>
            <a:tailEnd type="none" w="med" len="med"/>
          </a:ln>
        </p:spPr>
      </p:cxnSp>
      <p:sp>
        <p:nvSpPr>
          <p:cNvPr id="13" name="Google Shape;340;p35">
            <a:extLst>
              <a:ext uri="{FF2B5EF4-FFF2-40B4-BE49-F238E27FC236}">
                <a16:creationId xmlns:a16="http://schemas.microsoft.com/office/drawing/2014/main" id="{CFADB2EE-4BD3-F7F2-173A-4EDA5A37A558}"/>
              </a:ext>
            </a:extLst>
          </p:cNvPr>
          <p:cNvSpPr/>
          <p:nvPr userDrawn="1"/>
        </p:nvSpPr>
        <p:spPr>
          <a:xfrm>
            <a:off x="1972448" y="4531300"/>
            <a:ext cx="84300" cy="84300"/>
          </a:xfrm>
          <a:prstGeom prst="ellipse">
            <a:avLst/>
          </a:prstGeom>
          <a:solidFill>
            <a:srgbClr val="21527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ptos Bold" panose="020B0004020202020204" charset="0"/>
              <a:ea typeface="Open Sans Light" panose="020B0606030504020204" pitchFamily="34" charset="0"/>
              <a:cs typeface="Open Sans Light" panose="020B0606030504020204" pitchFamily="34" charset="0"/>
            </a:endParaRPr>
          </a:p>
        </p:txBody>
      </p:sp>
      <p:cxnSp>
        <p:nvCxnSpPr>
          <p:cNvPr id="14" name="Google Shape;341;p35">
            <a:extLst>
              <a:ext uri="{FF2B5EF4-FFF2-40B4-BE49-F238E27FC236}">
                <a16:creationId xmlns:a16="http://schemas.microsoft.com/office/drawing/2014/main" id="{6EAD4BE5-C72C-8B4A-22E4-6EBD1301D649}"/>
              </a:ext>
            </a:extLst>
          </p:cNvPr>
          <p:cNvCxnSpPr>
            <a:stCxn id="13" idx="6"/>
          </p:cNvCxnSpPr>
          <p:nvPr userDrawn="1"/>
        </p:nvCxnSpPr>
        <p:spPr>
          <a:xfrm>
            <a:off x="2056748" y="4573450"/>
            <a:ext cx="711900" cy="0"/>
          </a:xfrm>
          <a:prstGeom prst="straightConnector1">
            <a:avLst/>
          </a:prstGeom>
          <a:noFill/>
          <a:ln w="9525" cap="flat" cmpd="sng">
            <a:solidFill>
              <a:schemeClr val="dk2"/>
            </a:solidFill>
            <a:prstDash val="solid"/>
            <a:round/>
            <a:headEnd type="none" w="med" len="med"/>
            <a:tailEnd type="none" w="med" len="med"/>
          </a:ln>
        </p:spPr>
      </p:cxnSp>
      <p:sp>
        <p:nvSpPr>
          <p:cNvPr id="15" name="Google Shape;344;p35">
            <a:extLst>
              <a:ext uri="{FF2B5EF4-FFF2-40B4-BE49-F238E27FC236}">
                <a16:creationId xmlns:a16="http://schemas.microsoft.com/office/drawing/2014/main" id="{320399A4-1264-F80F-B338-5C86FF9F4E60}"/>
              </a:ext>
            </a:extLst>
          </p:cNvPr>
          <p:cNvSpPr/>
          <p:nvPr userDrawn="1"/>
        </p:nvSpPr>
        <p:spPr>
          <a:xfrm>
            <a:off x="1972448" y="5525675"/>
            <a:ext cx="84300" cy="84300"/>
          </a:xfrm>
          <a:prstGeom prst="ellipse">
            <a:avLst/>
          </a:prstGeom>
          <a:solidFill>
            <a:srgbClr val="21527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ptos Bold" panose="020B0004020202020204" charset="0"/>
              <a:ea typeface="Open Sans Light" panose="020B0606030504020204" pitchFamily="34" charset="0"/>
              <a:cs typeface="Open Sans Light" panose="020B0606030504020204" pitchFamily="34" charset="0"/>
            </a:endParaRPr>
          </a:p>
        </p:txBody>
      </p:sp>
      <p:cxnSp>
        <p:nvCxnSpPr>
          <p:cNvPr id="16" name="Google Shape;345;p35">
            <a:extLst>
              <a:ext uri="{FF2B5EF4-FFF2-40B4-BE49-F238E27FC236}">
                <a16:creationId xmlns:a16="http://schemas.microsoft.com/office/drawing/2014/main" id="{06E6D779-78C0-7363-65A8-9151FC4F851F}"/>
              </a:ext>
            </a:extLst>
          </p:cNvPr>
          <p:cNvCxnSpPr>
            <a:stCxn id="15" idx="6"/>
          </p:cNvCxnSpPr>
          <p:nvPr userDrawn="1"/>
        </p:nvCxnSpPr>
        <p:spPr>
          <a:xfrm>
            <a:off x="2056748" y="5567825"/>
            <a:ext cx="711900" cy="0"/>
          </a:xfrm>
          <a:prstGeom prst="straightConnector1">
            <a:avLst/>
          </a:prstGeom>
          <a:noFill/>
          <a:ln w="9525" cap="flat" cmpd="sng">
            <a:solidFill>
              <a:schemeClr val="dk2"/>
            </a:solidFill>
            <a:prstDash val="solid"/>
            <a:round/>
            <a:headEnd type="none" w="med" len="med"/>
            <a:tailEnd type="none" w="med" len="med"/>
          </a:ln>
        </p:spPr>
      </p:cxnSp>
      <p:sp>
        <p:nvSpPr>
          <p:cNvPr id="21" name="Text Placeholder 20">
            <a:extLst>
              <a:ext uri="{FF2B5EF4-FFF2-40B4-BE49-F238E27FC236}">
                <a16:creationId xmlns:a16="http://schemas.microsoft.com/office/drawing/2014/main" id="{9CF88830-372C-8D7B-7F27-930A16129324}"/>
              </a:ext>
            </a:extLst>
          </p:cNvPr>
          <p:cNvSpPr>
            <a:spLocks noGrp="1"/>
          </p:cNvSpPr>
          <p:nvPr>
            <p:ph type="body" sz="quarter" idx="10" hasCustomPrompt="1"/>
          </p:nvPr>
        </p:nvSpPr>
        <p:spPr>
          <a:xfrm>
            <a:off x="299901" y="2304425"/>
            <a:ext cx="1554162" cy="476250"/>
          </a:xfrm>
        </p:spPr>
        <p:txBody>
          <a:bodyPr/>
          <a:lstStyle>
            <a:lvl1pPr>
              <a:buNone/>
              <a:defRPr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Time</a:t>
            </a:r>
          </a:p>
        </p:txBody>
      </p:sp>
      <p:sp>
        <p:nvSpPr>
          <p:cNvPr id="22" name="Text Placeholder 20">
            <a:extLst>
              <a:ext uri="{FF2B5EF4-FFF2-40B4-BE49-F238E27FC236}">
                <a16:creationId xmlns:a16="http://schemas.microsoft.com/office/drawing/2014/main" id="{C35C9BDD-BB46-2204-DE35-748CCE05452B}"/>
              </a:ext>
            </a:extLst>
          </p:cNvPr>
          <p:cNvSpPr>
            <a:spLocks noGrp="1"/>
          </p:cNvSpPr>
          <p:nvPr>
            <p:ph type="body" sz="quarter" idx="11" hasCustomPrompt="1"/>
          </p:nvPr>
        </p:nvSpPr>
        <p:spPr>
          <a:xfrm>
            <a:off x="299901" y="3342115"/>
            <a:ext cx="1554162" cy="476250"/>
          </a:xfrm>
        </p:spPr>
        <p:txBody>
          <a:bodyPr/>
          <a:lstStyle>
            <a:lvl1pPr>
              <a:buNone/>
              <a:defRPr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Time</a:t>
            </a:r>
          </a:p>
        </p:txBody>
      </p:sp>
      <p:sp>
        <p:nvSpPr>
          <p:cNvPr id="23" name="Text Placeholder 20">
            <a:extLst>
              <a:ext uri="{FF2B5EF4-FFF2-40B4-BE49-F238E27FC236}">
                <a16:creationId xmlns:a16="http://schemas.microsoft.com/office/drawing/2014/main" id="{57E1B77F-81E2-B91F-3554-18BC25856F00}"/>
              </a:ext>
            </a:extLst>
          </p:cNvPr>
          <p:cNvSpPr>
            <a:spLocks noGrp="1"/>
          </p:cNvSpPr>
          <p:nvPr>
            <p:ph type="body" sz="quarter" idx="12" hasCustomPrompt="1"/>
          </p:nvPr>
        </p:nvSpPr>
        <p:spPr>
          <a:xfrm>
            <a:off x="299901" y="4338708"/>
            <a:ext cx="1554162" cy="476250"/>
          </a:xfrm>
        </p:spPr>
        <p:txBody>
          <a:bodyPr/>
          <a:lstStyle>
            <a:lvl1pPr>
              <a:buNone/>
              <a:defRPr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Time</a:t>
            </a:r>
          </a:p>
        </p:txBody>
      </p:sp>
      <p:sp>
        <p:nvSpPr>
          <p:cNvPr id="24" name="Text Placeholder 20">
            <a:extLst>
              <a:ext uri="{FF2B5EF4-FFF2-40B4-BE49-F238E27FC236}">
                <a16:creationId xmlns:a16="http://schemas.microsoft.com/office/drawing/2014/main" id="{C6D01CBA-7C1D-A4C0-2A33-4BE2B2E58773}"/>
              </a:ext>
            </a:extLst>
          </p:cNvPr>
          <p:cNvSpPr>
            <a:spLocks noGrp="1"/>
          </p:cNvSpPr>
          <p:nvPr>
            <p:ph type="body" sz="quarter" idx="13" hasCustomPrompt="1"/>
          </p:nvPr>
        </p:nvSpPr>
        <p:spPr>
          <a:xfrm>
            <a:off x="299901" y="5325027"/>
            <a:ext cx="1554162" cy="476250"/>
          </a:xfrm>
        </p:spPr>
        <p:txBody>
          <a:bodyPr/>
          <a:lstStyle>
            <a:lvl1pPr>
              <a:buNone/>
              <a:defRPr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Time</a:t>
            </a:r>
          </a:p>
        </p:txBody>
      </p:sp>
      <p:sp>
        <p:nvSpPr>
          <p:cNvPr id="25" name="Text Placeholder 7">
            <a:extLst>
              <a:ext uri="{FF2B5EF4-FFF2-40B4-BE49-F238E27FC236}">
                <a16:creationId xmlns:a16="http://schemas.microsoft.com/office/drawing/2014/main" id="{BA6A74F5-43B1-5AC8-78B0-A4AE48B5136C}"/>
              </a:ext>
            </a:extLst>
          </p:cNvPr>
          <p:cNvSpPr>
            <a:spLocks noGrp="1"/>
          </p:cNvSpPr>
          <p:nvPr>
            <p:ph type="body" sz="quarter" idx="14" hasCustomPrompt="1"/>
          </p:nvPr>
        </p:nvSpPr>
        <p:spPr>
          <a:xfrm>
            <a:off x="2852948" y="2165920"/>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6" name="Text Placeholder 7">
            <a:extLst>
              <a:ext uri="{FF2B5EF4-FFF2-40B4-BE49-F238E27FC236}">
                <a16:creationId xmlns:a16="http://schemas.microsoft.com/office/drawing/2014/main" id="{BFE98D3D-5BEF-A46C-4AB4-7BF630CFF142}"/>
              </a:ext>
            </a:extLst>
          </p:cNvPr>
          <p:cNvSpPr>
            <a:spLocks noGrp="1"/>
          </p:cNvSpPr>
          <p:nvPr>
            <p:ph type="body" sz="quarter" idx="15" hasCustomPrompt="1"/>
          </p:nvPr>
        </p:nvSpPr>
        <p:spPr>
          <a:xfrm>
            <a:off x="2852948" y="2535789"/>
            <a:ext cx="3708525" cy="277010"/>
          </a:xfrm>
        </p:spPr>
        <p:txBody>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7" name="Text Placeholder 7">
            <a:extLst>
              <a:ext uri="{FF2B5EF4-FFF2-40B4-BE49-F238E27FC236}">
                <a16:creationId xmlns:a16="http://schemas.microsoft.com/office/drawing/2014/main" id="{CEB7D89C-7D8E-039F-6E67-6E94D88AE908}"/>
              </a:ext>
            </a:extLst>
          </p:cNvPr>
          <p:cNvSpPr>
            <a:spLocks noGrp="1"/>
          </p:cNvSpPr>
          <p:nvPr>
            <p:ph type="body" sz="quarter" idx="16" hasCustomPrompt="1"/>
          </p:nvPr>
        </p:nvSpPr>
        <p:spPr>
          <a:xfrm>
            <a:off x="2852948" y="3213884"/>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28" name="Text Placeholder 7">
            <a:extLst>
              <a:ext uri="{FF2B5EF4-FFF2-40B4-BE49-F238E27FC236}">
                <a16:creationId xmlns:a16="http://schemas.microsoft.com/office/drawing/2014/main" id="{1156EE94-76BF-D83E-816D-4C0E9C302C70}"/>
              </a:ext>
            </a:extLst>
          </p:cNvPr>
          <p:cNvSpPr>
            <a:spLocks noGrp="1"/>
          </p:cNvSpPr>
          <p:nvPr>
            <p:ph type="body" sz="quarter" idx="17" hasCustomPrompt="1"/>
          </p:nvPr>
        </p:nvSpPr>
        <p:spPr>
          <a:xfrm>
            <a:off x="2852948" y="3583753"/>
            <a:ext cx="3708525" cy="277010"/>
          </a:xfrm>
        </p:spPr>
        <p:txBody>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29" name="Text Placeholder 7">
            <a:extLst>
              <a:ext uri="{FF2B5EF4-FFF2-40B4-BE49-F238E27FC236}">
                <a16:creationId xmlns:a16="http://schemas.microsoft.com/office/drawing/2014/main" id="{493720F3-CD36-F5F5-06A0-6069A4570CA4}"/>
              </a:ext>
            </a:extLst>
          </p:cNvPr>
          <p:cNvSpPr>
            <a:spLocks noGrp="1"/>
          </p:cNvSpPr>
          <p:nvPr>
            <p:ph type="body" sz="quarter" idx="18" hasCustomPrompt="1"/>
          </p:nvPr>
        </p:nvSpPr>
        <p:spPr>
          <a:xfrm>
            <a:off x="2852948" y="4231026"/>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30" name="Text Placeholder 7">
            <a:extLst>
              <a:ext uri="{FF2B5EF4-FFF2-40B4-BE49-F238E27FC236}">
                <a16:creationId xmlns:a16="http://schemas.microsoft.com/office/drawing/2014/main" id="{4535881B-031C-541A-3320-78669B94B07C}"/>
              </a:ext>
            </a:extLst>
          </p:cNvPr>
          <p:cNvSpPr>
            <a:spLocks noGrp="1"/>
          </p:cNvSpPr>
          <p:nvPr>
            <p:ph type="body" sz="quarter" idx="19" hasCustomPrompt="1"/>
          </p:nvPr>
        </p:nvSpPr>
        <p:spPr>
          <a:xfrm>
            <a:off x="2852948" y="4600895"/>
            <a:ext cx="3708525" cy="277010"/>
          </a:xfrm>
        </p:spPr>
        <p:txBody>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31" name="Text Placeholder 7">
            <a:extLst>
              <a:ext uri="{FF2B5EF4-FFF2-40B4-BE49-F238E27FC236}">
                <a16:creationId xmlns:a16="http://schemas.microsoft.com/office/drawing/2014/main" id="{239ED26E-941E-D3DD-8795-44E6AFBC43EC}"/>
              </a:ext>
            </a:extLst>
          </p:cNvPr>
          <p:cNvSpPr>
            <a:spLocks noGrp="1"/>
          </p:cNvSpPr>
          <p:nvPr>
            <p:ph type="body" sz="quarter" idx="20" hasCustomPrompt="1"/>
          </p:nvPr>
        </p:nvSpPr>
        <p:spPr>
          <a:xfrm>
            <a:off x="2852948" y="5227620"/>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32" name="Text Placeholder 7">
            <a:extLst>
              <a:ext uri="{FF2B5EF4-FFF2-40B4-BE49-F238E27FC236}">
                <a16:creationId xmlns:a16="http://schemas.microsoft.com/office/drawing/2014/main" id="{8F7AC1E9-EE49-8895-8F29-237B4AA8D4DA}"/>
              </a:ext>
            </a:extLst>
          </p:cNvPr>
          <p:cNvSpPr>
            <a:spLocks noGrp="1"/>
          </p:cNvSpPr>
          <p:nvPr>
            <p:ph type="body" sz="quarter" idx="21" hasCustomPrompt="1"/>
          </p:nvPr>
        </p:nvSpPr>
        <p:spPr>
          <a:xfrm>
            <a:off x="2852948" y="5597489"/>
            <a:ext cx="3708525" cy="277010"/>
          </a:xfrm>
        </p:spPr>
        <p:txBody>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4" name="Rounded Rectangle 3">
            <a:extLst>
              <a:ext uri="{FF2B5EF4-FFF2-40B4-BE49-F238E27FC236}">
                <a16:creationId xmlns:a16="http://schemas.microsoft.com/office/drawing/2014/main" id="{CE60BC35-AA50-8C59-E4D8-733627B86FA1}"/>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17" name="Google Shape;12;p2">
            <a:extLst>
              <a:ext uri="{FF2B5EF4-FFF2-40B4-BE49-F238E27FC236}">
                <a16:creationId xmlns:a16="http://schemas.microsoft.com/office/drawing/2014/main" id="{E86793FD-F9FD-DE76-83BA-B6F4DC78CB7B}"/>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18" name="Picture 17" descr="A logo with blue and green outline  AI-generated content may be incorrect.">
            <a:extLst>
              <a:ext uri="{FF2B5EF4-FFF2-40B4-BE49-F238E27FC236}">
                <a16:creationId xmlns:a16="http://schemas.microsoft.com/office/drawing/2014/main" id="{DEB19610-8D2B-B1E2-6B34-9C87C78BC953}"/>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8" name="Text Placeholder 3">
            <a:extLst>
              <a:ext uri="{FF2B5EF4-FFF2-40B4-BE49-F238E27FC236}">
                <a16:creationId xmlns:a16="http://schemas.microsoft.com/office/drawing/2014/main" id="{E84C752C-3EB0-ACD7-4635-973A2B2EA9B6}"/>
              </a:ext>
            </a:extLst>
          </p:cNvPr>
          <p:cNvSpPr>
            <a:spLocks noGrp="1"/>
          </p:cNvSpPr>
          <p:nvPr>
            <p:ph type="body" sz="half" idx="2" hasCustomPrompt="1"/>
          </p:nvPr>
        </p:nvSpPr>
        <p:spPr>
          <a:xfrm>
            <a:off x="273258" y="1027416"/>
            <a:ext cx="3932237" cy="651694"/>
          </a:xfrm>
        </p:spPr>
        <p:txBody>
          <a:bodyPr/>
          <a:lstStyle>
            <a:lvl1pPr marL="0" indent="0">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74985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me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BBE7C6-3705-0C2A-4850-F7DE0A12AAE6}"/>
              </a:ext>
            </a:extLst>
          </p:cNvPr>
          <p:cNvSpPr>
            <a:spLocks noGrp="1"/>
          </p:cNvSpPr>
          <p:nvPr>
            <p:ph type="title" hasCustomPrompt="1"/>
          </p:nvPr>
        </p:nvSpPr>
        <p:spPr>
          <a:xfrm>
            <a:off x="273258" y="2008598"/>
            <a:ext cx="3932237" cy="934918"/>
          </a:xfrm>
          <a:prstGeom prst="rect">
            <a:avLst/>
          </a:prstGeom>
        </p:spPr>
        <p:txBody>
          <a:bodyPr anchor="b"/>
          <a:lstStyle>
            <a:lvl1pPr>
              <a:defRPr sz="3200">
                <a:latin typeface="Aptos Bold" panose="020B0004020202020204" pitchFamily="34" charset="0"/>
                <a:ea typeface="Open Sans Light" panose="020B0606030504020204" pitchFamily="34" charset="0"/>
                <a:cs typeface="Open Sans Light" panose="020B0606030504020204" pitchFamily="34" charset="0"/>
              </a:defRPr>
            </a:lvl1pPr>
          </a:lstStyle>
          <a:p>
            <a:r>
              <a:rPr lang="en-US"/>
              <a:t>Click to edit Master title style</a:t>
            </a:r>
          </a:p>
        </p:txBody>
      </p:sp>
      <p:sp>
        <p:nvSpPr>
          <p:cNvPr id="17" name="Text Placeholder 3">
            <a:extLst>
              <a:ext uri="{FF2B5EF4-FFF2-40B4-BE49-F238E27FC236}">
                <a16:creationId xmlns:a16="http://schemas.microsoft.com/office/drawing/2014/main" id="{F40E9F45-37B8-1476-AF6F-B56EE25E5A60}"/>
              </a:ext>
            </a:extLst>
          </p:cNvPr>
          <p:cNvSpPr>
            <a:spLocks noGrp="1"/>
          </p:cNvSpPr>
          <p:nvPr>
            <p:ph type="body" sz="half" idx="2" hasCustomPrompt="1"/>
          </p:nvPr>
        </p:nvSpPr>
        <p:spPr>
          <a:xfrm>
            <a:off x="273258" y="3084816"/>
            <a:ext cx="3932237" cy="1230330"/>
          </a:xfrm>
        </p:spPr>
        <p:txBody>
          <a:bodyPr/>
          <a:lstStyle>
            <a:lvl1pPr marL="0" indent="0">
              <a:buNone/>
              <a:defRPr sz="2200">
                <a:solidFill>
                  <a:srgbClr val="60BEDC"/>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0" name="Text Placeholder 7">
            <a:extLst>
              <a:ext uri="{FF2B5EF4-FFF2-40B4-BE49-F238E27FC236}">
                <a16:creationId xmlns:a16="http://schemas.microsoft.com/office/drawing/2014/main" id="{3C81C30F-3555-0CA6-A2C4-CB33F06212D3}"/>
              </a:ext>
            </a:extLst>
          </p:cNvPr>
          <p:cNvSpPr>
            <a:spLocks noGrp="1"/>
          </p:cNvSpPr>
          <p:nvPr>
            <p:ph type="body" sz="quarter" idx="10" hasCustomPrompt="1"/>
          </p:nvPr>
        </p:nvSpPr>
        <p:spPr>
          <a:xfrm>
            <a:off x="5529470" y="1731588"/>
            <a:ext cx="749567" cy="277010"/>
          </a:xfrm>
        </p:spPr>
        <p:txBody>
          <a:bodyPr/>
          <a:lstStyle>
            <a:lvl1pPr>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33" name="Text Placeholder 7">
            <a:extLst>
              <a:ext uri="{FF2B5EF4-FFF2-40B4-BE49-F238E27FC236}">
                <a16:creationId xmlns:a16="http://schemas.microsoft.com/office/drawing/2014/main" id="{B09F0A28-6CA1-A51B-06B4-53F7931A8B48}"/>
              </a:ext>
            </a:extLst>
          </p:cNvPr>
          <p:cNvSpPr>
            <a:spLocks noGrp="1"/>
          </p:cNvSpPr>
          <p:nvPr>
            <p:ph type="body" sz="quarter" idx="11" hasCustomPrompt="1"/>
          </p:nvPr>
        </p:nvSpPr>
        <p:spPr>
          <a:xfrm>
            <a:off x="6464418" y="1731588"/>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34" name="Text Placeholder 7">
            <a:extLst>
              <a:ext uri="{FF2B5EF4-FFF2-40B4-BE49-F238E27FC236}">
                <a16:creationId xmlns:a16="http://schemas.microsoft.com/office/drawing/2014/main" id="{00FFA3DF-EBD0-DCE5-6662-56DEA6B8AA1A}"/>
              </a:ext>
            </a:extLst>
          </p:cNvPr>
          <p:cNvSpPr>
            <a:spLocks noGrp="1"/>
          </p:cNvSpPr>
          <p:nvPr>
            <p:ph type="body" sz="quarter" idx="12" hasCustomPrompt="1"/>
          </p:nvPr>
        </p:nvSpPr>
        <p:spPr>
          <a:xfrm>
            <a:off x="6464418" y="2101457"/>
            <a:ext cx="3708525" cy="277010"/>
          </a:xfrm>
        </p:spPr>
        <p:txBody>
          <a:bodyPr>
            <a:normAutofit/>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35" name="Text Placeholder 7">
            <a:extLst>
              <a:ext uri="{FF2B5EF4-FFF2-40B4-BE49-F238E27FC236}">
                <a16:creationId xmlns:a16="http://schemas.microsoft.com/office/drawing/2014/main" id="{CBE8196B-AD35-A2E2-4FDC-3E965470D6F1}"/>
              </a:ext>
            </a:extLst>
          </p:cNvPr>
          <p:cNvSpPr>
            <a:spLocks noGrp="1"/>
          </p:cNvSpPr>
          <p:nvPr>
            <p:ph type="body" sz="quarter" idx="13" hasCustomPrompt="1"/>
          </p:nvPr>
        </p:nvSpPr>
        <p:spPr>
          <a:xfrm>
            <a:off x="5529470" y="3005584"/>
            <a:ext cx="749567" cy="277010"/>
          </a:xfrm>
        </p:spPr>
        <p:txBody>
          <a:bodyPr/>
          <a:lstStyle>
            <a:lvl1pPr>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36" name="Text Placeholder 7">
            <a:extLst>
              <a:ext uri="{FF2B5EF4-FFF2-40B4-BE49-F238E27FC236}">
                <a16:creationId xmlns:a16="http://schemas.microsoft.com/office/drawing/2014/main" id="{59422811-5020-C97B-0FA9-81E17600D393}"/>
              </a:ext>
            </a:extLst>
          </p:cNvPr>
          <p:cNvSpPr>
            <a:spLocks noGrp="1"/>
          </p:cNvSpPr>
          <p:nvPr>
            <p:ph type="body" sz="quarter" idx="14" hasCustomPrompt="1"/>
          </p:nvPr>
        </p:nvSpPr>
        <p:spPr>
          <a:xfrm>
            <a:off x="6464418" y="3005584"/>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37" name="Text Placeholder 7">
            <a:extLst>
              <a:ext uri="{FF2B5EF4-FFF2-40B4-BE49-F238E27FC236}">
                <a16:creationId xmlns:a16="http://schemas.microsoft.com/office/drawing/2014/main" id="{130FF79A-E1A1-3D3A-AF94-28A1731FB075}"/>
              </a:ext>
            </a:extLst>
          </p:cNvPr>
          <p:cNvSpPr>
            <a:spLocks noGrp="1"/>
          </p:cNvSpPr>
          <p:nvPr>
            <p:ph type="body" sz="quarter" idx="15" hasCustomPrompt="1"/>
          </p:nvPr>
        </p:nvSpPr>
        <p:spPr>
          <a:xfrm>
            <a:off x="6464418" y="3375453"/>
            <a:ext cx="3708525" cy="277010"/>
          </a:xfrm>
        </p:spPr>
        <p:txBody>
          <a:bodyPr>
            <a:normAutofit/>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38" name="Text Placeholder 7">
            <a:extLst>
              <a:ext uri="{FF2B5EF4-FFF2-40B4-BE49-F238E27FC236}">
                <a16:creationId xmlns:a16="http://schemas.microsoft.com/office/drawing/2014/main" id="{0878EDA2-AB2B-188F-E499-6B9A37F1C9E9}"/>
              </a:ext>
            </a:extLst>
          </p:cNvPr>
          <p:cNvSpPr>
            <a:spLocks noGrp="1"/>
          </p:cNvSpPr>
          <p:nvPr>
            <p:ph type="body" sz="quarter" idx="16" hasCustomPrompt="1"/>
          </p:nvPr>
        </p:nvSpPr>
        <p:spPr>
          <a:xfrm>
            <a:off x="5529470" y="4279580"/>
            <a:ext cx="749567" cy="277010"/>
          </a:xfrm>
        </p:spPr>
        <p:txBody>
          <a:bodyPr/>
          <a:lstStyle>
            <a:lvl1pPr>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01</a:t>
            </a:r>
          </a:p>
        </p:txBody>
      </p:sp>
      <p:sp>
        <p:nvSpPr>
          <p:cNvPr id="39" name="Text Placeholder 7">
            <a:extLst>
              <a:ext uri="{FF2B5EF4-FFF2-40B4-BE49-F238E27FC236}">
                <a16:creationId xmlns:a16="http://schemas.microsoft.com/office/drawing/2014/main" id="{721EB463-1A6A-11FF-3FF8-32CF01A7A3D2}"/>
              </a:ext>
            </a:extLst>
          </p:cNvPr>
          <p:cNvSpPr>
            <a:spLocks noGrp="1"/>
          </p:cNvSpPr>
          <p:nvPr>
            <p:ph type="body" sz="quarter" idx="17" hasCustomPrompt="1"/>
          </p:nvPr>
        </p:nvSpPr>
        <p:spPr>
          <a:xfrm>
            <a:off x="6464418" y="4279580"/>
            <a:ext cx="3708525" cy="277010"/>
          </a:xfrm>
        </p:spPr>
        <p:txBody>
          <a:bodyPr/>
          <a:lstStyle>
            <a:lvl1pPr algn="l">
              <a:buNone/>
              <a:defRPr sz="1600" b="1">
                <a:latin typeface="Aptos Bold" panose="020B0004020202020204" pitchFamily="34" charset="0"/>
                <a:ea typeface="Open Sans ExtraBold" panose="020B0606030504020204" pitchFamily="34" charset="0"/>
                <a:cs typeface="Open Sans ExtraBold" panose="020B0606030504020204" pitchFamily="34" charset="0"/>
              </a:defRPr>
            </a:lvl1pPr>
          </a:lstStyle>
          <a:p>
            <a:pPr lvl="0"/>
            <a:r>
              <a:rPr lang="en-US"/>
              <a:t>Content Title Here</a:t>
            </a:r>
          </a:p>
        </p:txBody>
      </p:sp>
      <p:sp>
        <p:nvSpPr>
          <p:cNvPr id="40" name="Text Placeholder 7">
            <a:extLst>
              <a:ext uri="{FF2B5EF4-FFF2-40B4-BE49-F238E27FC236}">
                <a16:creationId xmlns:a16="http://schemas.microsoft.com/office/drawing/2014/main" id="{A5D78739-8C02-E0CC-790F-C36A52B74986}"/>
              </a:ext>
            </a:extLst>
          </p:cNvPr>
          <p:cNvSpPr>
            <a:spLocks noGrp="1"/>
          </p:cNvSpPr>
          <p:nvPr>
            <p:ph type="body" sz="quarter" idx="18" hasCustomPrompt="1"/>
          </p:nvPr>
        </p:nvSpPr>
        <p:spPr>
          <a:xfrm>
            <a:off x="6464418" y="4649449"/>
            <a:ext cx="3708525" cy="277010"/>
          </a:xfrm>
        </p:spPr>
        <p:txBody>
          <a:bodyPr>
            <a:normAutofit/>
          </a:bodyPr>
          <a:lstStyle>
            <a:lvl1pPr algn="l">
              <a:buNone/>
              <a:defRPr sz="1400" b="0">
                <a:latin typeface="Aptos Light" panose="020B0004020202020204" pitchFamily="34" charset="0"/>
                <a:ea typeface="Open Sans Light" panose="020B0606030504020204" pitchFamily="34" charset="0"/>
                <a:cs typeface="Open Sans Light" panose="020B0606030504020204" pitchFamily="34" charset="0"/>
              </a:defRPr>
            </a:lvl1pPr>
          </a:lstStyle>
          <a:p>
            <a:pPr lvl="0"/>
            <a:r>
              <a:rPr lang="en-US"/>
              <a:t>Content description here</a:t>
            </a:r>
          </a:p>
        </p:txBody>
      </p:sp>
      <p:sp>
        <p:nvSpPr>
          <p:cNvPr id="3" name="Rounded Rectangle 2">
            <a:extLst>
              <a:ext uri="{FF2B5EF4-FFF2-40B4-BE49-F238E27FC236}">
                <a16:creationId xmlns:a16="http://schemas.microsoft.com/office/drawing/2014/main" id="{27A02F13-02D7-FC81-A1EE-EF970BA5EDA9}"/>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5" name="Google Shape;12;p2">
            <a:extLst>
              <a:ext uri="{FF2B5EF4-FFF2-40B4-BE49-F238E27FC236}">
                <a16:creationId xmlns:a16="http://schemas.microsoft.com/office/drawing/2014/main" id="{6EDADC0E-E005-C8AB-89D5-BA2F8E367D5D}"/>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9F0C37CF-BECB-ED38-3021-43828A79119B}"/>
              </a:ext>
            </a:extLst>
          </p:cNvPr>
          <p:cNvPicPr>
            <a:picLocks noChangeAspect="1"/>
          </p:cNvPicPr>
          <p:nvPr userDrawn="1"/>
        </p:nvPicPr>
        <p:blipFill>
          <a:blip r:embed="rId3"/>
          <a:stretch>
            <a:fillRect/>
          </a:stretch>
        </p:blipFill>
        <p:spPr>
          <a:xfrm>
            <a:off x="11297956" y="193342"/>
            <a:ext cx="177905" cy="189254"/>
          </a:xfrm>
          <a:prstGeom prst="rect">
            <a:avLst/>
          </a:prstGeom>
        </p:spPr>
      </p:pic>
    </p:spTree>
    <p:extLst>
      <p:ext uri="{BB962C8B-B14F-4D97-AF65-F5344CB8AC3E}">
        <p14:creationId xmlns:p14="http://schemas.microsoft.com/office/powerpoint/2010/main" val="4106566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with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Chart Placeholder 7">
            <a:extLst>
              <a:ext uri="{FF2B5EF4-FFF2-40B4-BE49-F238E27FC236}">
                <a16:creationId xmlns:a16="http://schemas.microsoft.com/office/drawing/2014/main" id="{F7BD7834-4278-080C-A1A3-489A7CEE416D}"/>
              </a:ext>
            </a:extLst>
          </p:cNvPr>
          <p:cNvSpPr>
            <a:spLocks noGrp="1"/>
          </p:cNvSpPr>
          <p:nvPr>
            <p:ph type="chart" sz="quarter" idx="10"/>
          </p:nvPr>
        </p:nvSpPr>
        <p:spPr>
          <a:xfrm>
            <a:off x="291554" y="1654174"/>
            <a:ext cx="10515600" cy="4521201"/>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3" name="Rounded Rectangle 2">
            <a:extLst>
              <a:ext uri="{FF2B5EF4-FFF2-40B4-BE49-F238E27FC236}">
                <a16:creationId xmlns:a16="http://schemas.microsoft.com/office/drawing/2014/main" id="{0669B51D-3461-D03F-CFC0-F9BFFEE56971}"/>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AB986A45-4363-3ACF-E918-09DE410152CA}"/>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5" name="Picture 4" descr="A logo with blue and green outline  AI-generated content may be incorrect.">
            <a:extLst>
              <a:ext uri="{FF2B5EF4-FFF2-40B4-BE49-F238E27FC236}">
                <a16:creationId xmlns:a16="http://schemas.microsoft.com/office/drawing/2014/main" id="{AF37BA52-6A66-AB2B-9EA9-439F515B9BEC}"/>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7" name="Textplatzhalter 11">
            <a:extLst>
              <a:ext uri="{FF2B5EF4-FFF2-40B4-BE49-F238E27FC236}">
                <a16:creationId xmlns:a16="http://schemas.microsoft.com/office/drawing/2014/main" id="{2BB76511-BA54-F34A-43B9-5C0177FF04B3}"/>
              </a:ext>
            </a:extLst>
          </p:cNvPr>
          <p:cNvSpPr>
            <a:spLocks noGrp="1"/>
          </p:cNvSpPr>
          <p:nvPr>
            <p:ph type="body" sz="quarter" idx="11" hasCustomPrompt="1"/>
          </p:nvPr>
        </p:nvSpPr>
        <p:spPr>
          <a:xfrm>
            <a:off x="291554" y="1032980"/>
            <a:ext cx="10515600" cy="396875"/>
          </a:xfrm>
        </p:spPr>
        <p:txBody>
          <a:bodyPr/>
          <a:lstStyle>
            <a:lvl1pPr>
              <a:buNone/>
              <a:defRPr b="0" i="0">
                <a:solidFill>
                  <a:schemeClr val="bg1"/>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
        <p:nvSpPr>
          <p:cNvPr id="2" name="Title 1">
            <a:extLst>
              <a:ext uri="{FF2B5EF4-FFF2-40B4-BE49-F238E27FC236}">
                <a16:creationId xmlns:a16="http://schemas.microsoft.com/office/drawing/2014/main" id="{9D55D09C-C463-FCA6-EE21-D6D5CBEE376F}"/>
              </a:ext>
            </a:extLst>
          </p:cNvPr>
          <p:cNvSpPr>
            <a:spLocks noGrp="1"/>
          </p:cNvSpPr>
          <p:nvPr>
            <p:ph type="title" hasCustomPrompt="1"/>
          </p:nvPr>
        </p:nvSpPr>
        <p:spPr>
          <a:xfrm>
            <a:off x="291554" y="480358"/>
            <a:ext cx="10515600" cy="621194"/>
          </a:xfrm>
          <a:prstGeom prst="rect">
            <a:avLst/>
          </a:prstGeom>
        </p:spPr>
        <p:txBody>
          <a:bodyPr/>
          <a:lstStyle>
            <a:lvl1pPr>
              <a:defRPr sz="3800" b="1">
                <a:solidFill>
                  <a:schemeClr val="bg1"/>
                </a:soli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Tree>
    <p:extLst>
      <p:ext uri="{BB962C8B-B14F-4D97-AF65-F5344CB8AC3E}">
        <p14:creationId xmlns:p14="http://schemas.microsoft.com/office/powerpoint/2010/main" val="3275884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ith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able Placeholder 8">
            <a:extLst>
              <a:ext uri="{FF2B5EF4-FFF2-40B4-BE49-F238E27FC236}">
                <a16:creationId xmlns:a16="http://schemas.microsoft.com/office/drawing/2014/main" id="{4AF8FE39-7BF5-56B7-AB3F-AC2CF2D17659}"/>
              </a:ext>
            </a:extLst>
          </p:cNvPr>
          <p:cNvSpPr>
            <a:spLocks noGrp="1"/>
          </p:cNvSpPr>
          <p:nvPr>
            <p:ph type="tbl" sz="quarter" idx="10"/>
          </p:nvPr>
        </p:nvSpPr>
        <p:spPr>
          <a:xfrm>
            <a:off x="283199" y="1654174"/>
            <a:ext cx="10515600" cy="4089401"/>
          </a:xfrm>
        </p:spPr>
        <p:txBody>
          <a:bodyPr/>
          <a:lstStyle>
            <a:lvl1pPr>
              <a:defRPr>
                <a:latin typeface="Aptos Bold" panose="020B0004020202020204" charset="0"/>
                <a:ea typeface="Open Sans Light" panose="020B0606030504020204" pitchFamily="34" charset="0"/>
                <a:cs typeface="Open Sans Light" panose="020B0606030504020204" pitchFamily="34" charset="0"/>
              </a:defRPr>
            </a:lvl1pPr>
          </a:lstStyle>
          <a:p>
            <a:endParaRPr lang="en-US"/>
          </a:p>
        </p:txBody>
      </p:sp>
      <p:sp>
        <p:nvSpPr>
          <p:cNvPr id="2" name="Rounded Rectangle 1">
            <a:extLst>
              <a:ext uri="{FF2B5EF4-FFF2-40B4-BE49-F238E27FC236}">
                <a16:creationId xmlns:a16="http://schemas.microsoft.com/office/drawing/2014/main" id="{411A9655-2037-6CF5-4B5D-47067FFFAA18}"/>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3" name="Google Shape;12;p2">
            <a:extLst>
              <a:ext uri="{FF2B5EF4-FFF2-40B4-BE49-F238E27FC236}">
                <a16:creationId xmlns:a16="http://schemas.microsoft.com/office/drawing/2014/main" id="{2F0D1A91-06AB-799C-50FB-86E1121F8D6D}"/>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4" name="Picture 3" descr="A logo with blue and green outline  AI-generated content may be incorrect.">
            <a:extLst>
              <a:ext uri="{FF2B5EF4-FFF2-40B4-BE49-F238E27FC236}">
                <a16:creationId xmlns:a16="http://schemas.microsoft.com/office/drawing/2014/main" id="{F8C08447-12D4-20A3-04AE-C5C76344D877}"/>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5" name="Title 1">
            <a:extLst>
              <a:ext uri="{FF2B5EF4-FFF2-40B4-BE49-F238E27FC236}">
                <a16:creationId xmlns:a16="http://schemas.microsoft.com/office/drawing/2014/main" id="{780E46C7-E9DC-1D4A-F32B-C8C9AEDB9DDD}"/>
              </a:ext>
            </a:extLst>
          </p:cNvPr>
          <p:cNvSpPr>
            <a:spLocks noGrp="1"/>
          </p:cNvSpPr>
          <p:nvPr>
            <p:ph type="title" hasCustomPrompt="1"/>
          </p:nvPr>
        </p:nvSpPr>
        <p:spPr>
          <a:xfrm>
            <a:off x="281611" y="512747"/>
            <a:ext cx="10515600" cy="621194"/>
          </a:xfrm>
          <a:prstGeom prst="rect">
            <a:avLst/>
          </a:prstGeom>
        </p:spPr>
        <p:txBody>
          <a:bodyPr/>
          <a:lstStyle>
            <a:lvl1pPr>
              <a:defRPr sz="38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6" name="Textplatzhalter 11">
            <a:extLst>
              <a:ext uri="{FF2B5EF4-FFF2-40B4-BE49-F238E27FC236}">
                <a16:creationId xmlns:a16="http://schemas.microsoft.com/office/drawing/2014/main" id="{1361A5A8-9ED8-9766-B47D-5C6927C2C97D}"/>
              </a:ext>
            </a:extLst>
          </p:cNvPr>
          <p:cNvSpPr>
            <a:spLocks noGrp="1"/>
          </p:cNvSpPr>
          <p:nvPr>
            <p:ph type="body" sz="quarter" idx="11" hasCustomPrompt="1"/>
          </p:nvPr>
        </p:nvSpPr>
        <p:spPr>
          <a:xfrm>
            <a:off x="281611" y="1032980"/>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Tree>
    <p:extLst>
      <p:ext uri="{BB962C8B-B14F-4D97-AF65-F5344CB8AC3E}">
        <p14:creationId xmlns:p14="http://schemas.microsoft.com/office/powerpoint/2010/main" val="2156567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tandardfolie ohne Bild 1">
    <p:spTree>
      <p:nvGrpSpPr>
        <p:cNvPr id="1" name=""/>
        <p:cNvGrpSpPr/>
        <p:nvPr/>
      </p:nvGrpSpPr>
      <p:grpSpPr>
        <a:xfrm>
          <a:off x="0" y="0"/>
          <a:ext cx="0" cy="0"/>
          <a:chOff x="0" y="0"/>
          <a:chExt cx="0" cy="0"/>
        </a:xfrm>
      </p:grpSpPr>
      <p:pic>
        <p:nvPicPr>
          <p:cNvPr id="25" name="Picture 11">
            <a:extLst>
              <a:ext uri="{FF2B5EF4-FFF2-40B4-BE49-F238E27FC236}">
                <a16:creationId xmlns:a16="http://schemas.microsoft.com/office/drawing/2014/main" id="{5C64CC15-E74C-3E5A-BD52-C856BBD5CAD8}"/>
              </a:ext>
            </a:extLst>
          </p:cNvPr>
          <p:cNvPicPr>
            <a:picLocks noChangeAspect="1"/>
          </p:cNvPicPr>
          <p:nvPr userDrawn="1"/>
        </p:nvPicPr>
        <p:blipFill>
          <a:blip r:embed="rId2">
            <a:alphaModFix amt="13000"/>
          </a:blip>
          <a:stretch>
            <a:fillRect/>
          </a:stretch>
        </p:blipFill>
        <p:spPr>
          <a:xfrm rot="20909979">
            <a:off x="6836197" y="-1264416"/>
            <a:ext cx="6710991" cy="6937204"/>
          </a:xfrm>
          <a:prstGeom prst="rect">
            <a:avLst/>
          </a:prstGeom>
        </p:spPr>
      </p:pic>
      <p:sp>
        <p:nvSpPr>
          <p:cNvPr id="18" name="Inhaltsplatzhalter 17">
            <a:extLst>
              <a:ext uri="{FF2B5EF4-FFF2-40B4-BE49-F238E27FC236}">
                <a16:creationId xmlns:a16="http://schemas.microsoft.com/office/drawing/2014/main" id="{43F7A772-7F0A-C62A-450A-79CDE29EC0E7}"/>
              </a:ext>
            </a:extLst>
          </p:cNvPr>
          <p:cNvSpPr>
            <a:spLocks noGrp="1"/>
          </p:cNvSpPr>
          <p:nvPr>
            <p:ph sz="quarter" idx="11"/>
          </p:nvPr>
        </p:nvSpPr>
        <p:spPr>
          <a:xfrm>
            <a:off x="793749" y="1995488"/>
            <a:ext cx="10643335" cy="4086225"/>
          </a:xfrm>
          <a:prstGeom prst="rect">
            <a:avLst/>
          </a:prstGeom>
        </p:spPr>
        <p:txBody>
          <a:bodyPr/>
          <a:lstStyle>
            <a:lvl1pPr marL="228600" indent="-228600">
              <a:buSzPct val="170000"/>
              <a:buFontTx/>
              <a:buBlip>
                <a:blip r:embed="rId3"/>
              </a:buBlip>
              <a:defRPr sz="1800">
                <a:solidFill>
                  <a:srgbClr val="2F445D"/>
                </a:solidFill>
                <a:latin typeface="Verdana" panose="020B0604030504040204" pitchFamily="34" charset="0"/>
                <a:ea typeface="Verdana" panose="020B0604030504040204" pitchFamily="34" charset="0"/>
                <a:cs typeface="Verdana" panose="020B0604030504040204" pitchFamily="34" charset="0"/>
              </a:defRPr>
            </a:lvl1pPr>
            <a:lvl2pPr marL="685800" indent="-228600">
              <a:buSzPct val="170000"/>
              <a:buFontTx/>
              <a:buBlip>
                <a:blip r:embed="rId3"/>
              </a:buBlip>
              <a:defRPr sz="1600">
                <a:solidFill>
                  <a:srgbClr val="2F445D"/>
                </a:solidFill>
                <a:latin typeface="Verdana" panose="020B0604030504040204" pitchFamily="34" charset="0"/>
                <a:ea typeface="Verdana" panose="020B0604030504040204" pitchFamily="34" charset="0"/>
                <a:cs typeface="Verdana" panose="020B0604030504040204" pitchFamily="34" charset="0"/>
              </a:defRPr>
            </a:lvl2pPr>
            <a:lvl3pPr marL="1143000" indent="-228600">
              <a:buSzPct val="170000"/>
              <a:buFontTx/>
              <a:buBlip>
                <a:blip r:embed="rId3"/>
              </a:buBlip>
              <a:defRPr sz="1400">
                <a:solidFill>
                  <a:srgbClr val="2F445D"/>
                </a:solidFill>
                <a:latin typeface="Verdana" panose="020B0604030504040204" pitchFamily="34" charset="0"/>
                <a:ea typeface="Verdana" panose="020B0604030504040204" pitchFamily="34" charset="0"/>
                <a:cs typeface="Verdana" panose="020B0604030504040204" pitchFamily="34" charset="0"/>
              </a:defRPr>
            </a:lvl3pPr>
            <a:lvl4pPr marL="1600200" indent="-228600">
              <a:buSzPct val="170000"/>
              <a:buFontTx/>
              <a:buBlip>
                <a:blip r:embed="rId3"/>
              </a:buBlip>
              <a:defRPr sz="1200">
                <a:solidFill>
                  <a:srgbClr val="2F445D"/>
                </a:solidFill>
                <a:latin typeface="Verdana" panose="020B0604030504040204" pitchFamily="34" charset="0"/>
                <a:ea typeface="Verdana" panose="020B0604030504040204" pitchFamily="34" charset="0"/>
                <a:cs typeface="Verdana" panose="020B0604030504040204" pitchFamily="34" charset="0"/>
              </a:defRPr>
            </a:lvl4pPr>
            <a:lvl5pPr marL="2057400" indent="-228600">
              <a:buSzPct val="170000"/>
              <a:buFontTx/>
              <a:buBlip>
                <a:blip r:embed="rId3"/>
              </a:buBlip>
              <a:defRPr sz="1200">
                <a:solidFill>
                  <a:srgbClr val="2F445D"/>
                </a:solidFill>
                <a:latin typeface="Verdana" panose="020B0604030504040204" pitchFamily="34" charset="0"/>
                <a:ea typeface="Verdana" panose="020B0604030504040204" pitchFamily="34" charset="0"/>
                <a:cs typeface="Verdana" panose="020B060403050404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Slide Number Placeholder 1">
            <a:extLst>
              <a:ext uri="{FF2B5EF4-FFF2-40B4-BE49-F238E27FC236}">
                <a16:creationId xmlns:a16="http://schemas.microsoft.com/office/drawing/2014/main" id="{E0EC4E0E-B5D5-3631-DFD2-7F8DA22DFF93}"/>
              </a:ext>
            </a:extLst>
          </p:cNvPr>
          <p:cNvSpPr>
            <a:spLocks noGrp="1"/>
          </p:cNvSpPr>
          <p:nvPr>
            <p:ph type="sldNum" sz="quarter" idx="4"/>
          </p:nvPr>
        </p:nvSpPr>
        <p:spPr>
          <a:xfrm>
            <a:off x="10656733" y="6232085"/>
            <a:ext cx="781046" cy="264691"/>
          </a:xfrm>
          <a:prstGeom prst="rect">
            <a:avLst/>
          </a:prstGeom>
        </p:spPr>
        <p:txBody>
          <a:bodyPr/>
          <a:lstStyle>
            <a:lvl1pPr algn="r">
              <a:defRPr>
                <a:solidFill>
                  <a:srgbClr val="2F445D"/>
                </a:solidFill>
                <a:latin typeface="Verdana" panose="020B0604030504040204" pitchFamily="34" charset="0"/>
                <a:ea typeface="Verdana" panose="020B0604030504040204" pitchFamily="34" charset="0"/>
                <a:cs typeface="Verdana" panose="020B0604030504040204" pitchFamily="34" charset="0"/>
              </a:defRPr>
            </a:lvl1pPr>
          </a:lstStyle>
          <a:p>
            <a:fld id="{1C9EADA1-C6B2-0F49-9AE7-022A59FE3771}" type="slidenum">
              <a:rPr lang="en-US" smtClean="0"/>
              <a:pPr/>
              <a:t>‹#›</a:t>
            </a:fld>
            <a:endParaRPr lang="en-US"/>
          </a:p>
        </p:txBody>
      </p:sp>
      <p:sp>
        <p:nvSpPr>
          <p:cNvPr id="3" name="Titel 21">
            <a:extLst>
              <a:ext uri="{FF2B5EF4-FFF2-40B4-BE49-F238E27FC236}">
                <a16:creationId xmlns:a16="http://schemas.microsoft.com/office/drawing/2014/main" id="{BB8E7D7E-EF77-7611-DEF8-B3B19A0EB304}"/>
              </a:ext>
            </a:extLst>
          </p:cNvPr>
          <p:cNvSpPr>
            <a:spLocks noGrp="1"/>
          </p:cNvSpPr>
          <p:nvPr>
            <p:ph type="title" hasCustomPrompt="1"/>
          </p:nvPr>
        </p:nvSpPr>
        <p:spPr>
          <a:xfrm>
            <a:off x="793750" y="604577"/>
            <a:ext cx="10644020" cy="604563"/>
          </a:xfrm>
          <a:prstGeom prst="rect">
            <a:avLst/>
          </a:prstGeom>
        </p:spPr>
        <p:txBody>
          <a:bodyPr/>
          <a:lstStyle>
            <a:lvl1pPr algn="ctr">
              <a:defRPr sz="4800" b="0" i="0">
                <a:solidFill>
                  <a:srgbClr val="2F445D"/>
                </a:solidFill>
                <a:latin typeface="+mj-lt"/>
              </a:defRPr>
            </a:lvl1pPr>
          </a:lstStyle>
          <a:p>
            <a:r>
              <a:rPr lang="de-DE"/>
              <a:t>ÜBERSCHRIFT</a:t>
            </a:r>
          </a:p>
        </p:txBody>
      </p:sp>
      <p:sp>
        <p:nvSpPr>
          <p:cNvPr id="5" name="Inhaltsplatzhalter 23">
            <a:extLst>
              <a:ext uri="{FF2B5EF4-FFF2-40B4-BE49-F238E27FC236}">
                <a16:creationId xmlns:a16="http://schemas.microsoft.com/office/drawing/2014/main" id="{B4E13AAB-E6FC-A842-DC57-096BD6B7FE4B}"/>
              </a:ext>
            </a:extLst>
          </p:cNvPr>
          <p:cNvSpPr>
            <a:spLocks noGrp="1"/>
          </p:cNvSpPr>
          <p:nvPr>
            <p:ph sz="quarter" idx="13" hasCustomPrompt="1"/>
          </p:nvPr>
        </p:nvSpPr>
        <p:spPr>
          <a:xfrm>
            <a:off x="794435" y="1288778"/>
            <a:ext cx="10643335" cy="393700"/>
          </a:xfrm>
          <a:prstGeom prst="rect">
            <a:avLst/>
          </a:prstGeom>
        </p:spPr>
        <p:txBody>
          <a:bodyPr/>
          <a:lstStyle>
            <a:lvl1pPr marL="0" indent="0" algn="ctr">
              <a:buNone/>
              <a:defRPr sz="1800" b="0">
                <a:solidFill>
                  <a:srgbClr val="2F445D"/>
                </a:solidFill>
              </a:defRPr>
            </a:lvl1pPr>
          </a:lstStyle>
          <a:p>
            <a:pPr lvl="0"/>
            <a:r>
              <a:rPr lang="de-DE"/>
              <a:t>ACTIONTITLE</a:t>
            </a:r>
          </a:p>
        </p:txBody>
      </p:sp>
    </p:spTree>
    <p:extLst>
      <p:ext uri="{BB962C8B-B14F-4D97-AF65-F5344CB8AC3E}">
        <p14:creationId xmlns:p14="http://schemas.microsoft.com/office/powerpoint/2010/main" val="23608081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2 Collumns Content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0FEE6B9F-99FC-0B42-7EAF-AB92841CA811}"/>
              </a:ext>
            </a:extLst>
          </p:cNvPr>
          <p:cNvSpPr/>
          <p:nvPr userDrawn="1"/>
        </p:nvSpPr>
        <p:spPr>
          <a:xfrm>
            <a:off x="8268561" y="1789818"/>
            <a:ext cx="6350277" cy="4555435"/>
          </a:xfrm>
          <a:prstGeom prst="roundRect">
            <a:avLst>
              <a:gd name="adj" fmla="val 539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ounded Rectangle 2">
            <a:extLst>
              <a:ext uri="{FF2B5EF4-FFF2-40B4-BE49-F238E27FC236}">
                <a16:creationId xmlns:a16="http://schemas.microsoft.com/office/drawing/2014/main" id="{D68788BE-05D5-FEAB-DA8E-E2D425FBDCD0}"/>
              </a:ext>
            </a:extLst>
          </p:cNvPr>
          <p:cNvSpPr/>
          <p:nvPr userDrawn="1"/>
        </p:nvSpPr>
        <p:spPr>
          <a:xfrm>
            <a:off x="11173847" y="137717"/>
            <a:ext cx="1137901" cy="30454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Bold" panose="020B0004020202020204" charset="0"/>
              <a:ea typeface="Open Sans Light" panose="020B0606030504020204" pitchFamily="34" charset="0"/>
              <a:cs typeface="Open Sans Light" panose="020B0606030504020204" pitchFamily="34" charset="0"/>
            </a:endParaRPr>
          </a:p>
        </p:txBody>
      </p:sp>
      <p:sp>
        <p:nvSpPr>
          <p:cNvPr id="4" name="Google Shape;12;p2">
            <a:extLst>
              <a:ext uri="{FF2B5EF4-FFF2-40B4-BE49-F238E27FC236}">
                <a16:creationId xmlns:a16="http://schemas.microsoft.com/office/drawing/2014/main" id="{CC5482C4-FFA2-7E04-6241-B9FC345D00E6}"/>
              </a:ext>
            </a:extLst>
          </p:cNvPr>
          <p:cNvSpPr txBox="1">
            <a:spLocks/>
          </p:cNvSpPr>
          <p:nvPr userDrawn="1"/>
        </p:nvSpPr>
        <p:spPr>
          <a:xfrm>
            <a:off x="11563000" y="202492"/>
            <a:ext cx="748748" cy="17095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800" b="0" i="0" u="none" strike="noStrike" cap="none">
                <a:solidFill>
                  <a:schemeClr val="dk2"/>
                </a:solidFill>
                <a:latin typeface="Inter" panose="02000503000000020004" pitchFamily="2" charset="0"/>
                <a:ea typeface="Inter" panose="02000503000000020004" pitchFamily="2" charset="0"/>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algn="l"/>
            <a:r>
              <a:rPr lang="en-ID" err="1">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Seite</a:t>
            </a:r>
            <a:r>
              <a:rPr lang="en-ID">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t> </a:t>
            </a:r>
            <a:fld id="{00000000-1234-1234-1234-123412341234}" type="slidenum">
              <a:rPr lang="en" smtClean="0">
                <a:solidFill>
                  <a:srgbClr val="194B6E"/>
                </a:solidFill>
                <a:latin typeface="Aptos Bold" panose="020B0004020202020204" pitchFamily="34" charset="0"/>
                <a:ea typeface="Open Sans Light" panose="020B0606030504020204" pitchFamily="34" charset="0"/>
                <a:cs typeface="Open Sans Light" panose="020B0606030504020204" pitchFamily="34" charset="0"/>
              </a:rPr>
              <a:pPr algn="l"/>
              <a:t>‹#›</a:t>
            </a:fld>
            <a:endParaRPr>
              <a:solidFill>
                <a:srgbClr val="194B6E"/>
              </a:solidFill>
              <a:latin typeface="Aptos Bold" panose="020B0004020202020204" pitchFamily="34" charset="0"/>
              <a:ea typeface="Open Sans Light" panose="020B0606030504020204" pitchFamily="34" charset="0"/>
              <a:cs typeface="Open Sans Light" panose="020B0606030504020204" pitchFamily="34" charset="0"/>
            </a:endParaRPr>
          </a:p>
        </p:txBody>
      </p:sp>
      <p:pic>
        <p:nvPicPr>
          <p:cNvPr id="6" name="Picture 5" descr="A logo with blue and green outline  AI-generated content may be incorrect.">
            <a:extLst>
              <a:ext uri="{FF2B5EF4-FFF2-40B4-BE49-F238E27FC236}">
                <a16:creationId xmlns:a16="http://schemas.microsoft.com/office/drawing/2014/main" id="{64DEFB66-52A4-677F-86C7-0462E70F3C51}"/>
              </a:ext>
            </a:extLst>
          </p:cNvPr>
          <p:cNvPicPr>
            <a:picLocks noChangeAspect="1"/>
          </p:cNvPicPr>
          <p:nvPr userDrawn="1"/>
        </p:nvPicPr>
        <p:blipFill>
          <a:blip r:embed="rId3"/>
          <a:stretch>
            <a:fillRect/>
          </a:stretch>
        </p:blipFill>
        <p:spPr>
          <a:xfrm>
            <a:off x="11297956" y="193342"/>
            <a:ext cx="177905" cy="189254"/>
          </a:xfrm>
          <a:prstGeom prst="rect">
            <a:avLst/>
          </a:prstGeom>
        </p:spPr>
      </p:pic>
      <p:sp>
        <p:nvSpPr>
          <p:cNvPr id="14" name="Title 1">
            <a:extLst>
              <a:ext uri="{FF2B5EF4-FFF2-40B4-BE49-F238E27FC236}">
                <a16:creationId xmlns:a16="http://schemas.microsoft.com/office/drawing/2014/main" id="{463FE08A-0998-0873-09A0-17051C36130F}"/>
              </a:ext>
            </a:extLst>
          </p:cNvPr>
          <p:cNvSpPr>
            <a:spLocks noGrp="1"/>
          </p:cNvSpPr>
          <p:nvPr>
            <p:ph type="title" hasCustomPrompt="1"/>
          </p:nvPr>
        </p:nvSpPr>
        <p:spPr>
          <a:xfrm>
            <a:off x="281615" y="512747"/>
            <a:ext cx="10515600" cy="621194"/>
          </a:xfrm>
          <a:prstGeom prst="rect">
            <a:avLst/>
          </a:prstGeom>
        </p:spPr>
        <p:txBody>
          <a:bodyPr/>
          <a:lstStyle>
            <a:lvl1pPr>
              <a:defRPr sz="3200" b="1">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a:t>Title Here</a:t>
            </a:r>
          </a:p>
        </p:txBody>
      </p:sp>
      <p:sp>
        <p:nvSpPr>
          <p:cNvPr id="15" name="Textplatzhalter 11">
            <a:extLst>
              <a:ext uri="{FF2B5EF4-FFF2-40B4-BE49-F238E27FC236}">
                <a16:creationId xmlns:a16="http://schemas.microsoft.com/office/drawing/2014/main" id="{EA80A054-83E4-ED59-EF66-37F2FAE3E719}"/>
              </a:ext>
            </a:extLst>
          </p:cNvPr>
          <p:cNvSpPr>
            <a:spLocks noGrp="1"/>
          </p:cNvSpPr>
          <p:nvPr>
            <p:ph type="body" sz="quarter" idx="11" hasCustomPrompt="1"/>
          </p:nvPr>
        </p:nvSpPr>
        <p:spPr>
          <a:xfrm>
            <a:off x="281615" y="1032980"/>
            <a:ext cx="10515600" cy="396875"/>
          </a:xfrm>
        </p:spPr>
        <p:txBody>
          <a:bodyPr/>
          <a:lstStyle>
            <a:lvl1pPr>
              <a:buNone/>
              <a:defRPr b="0" i="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stStyle>
          <a:p>
            <a:pPr lvl="0"/>
            <a:r>
              <a:rPr lang="de-DE"/>
              <a:t>Subheadline</a:t>
            </a:r>
          </a:p>
        </p:txBody>
      </p:sp>
      <p:sp>
        <p:nvSpPr>
          <p:cNvPr id="8" name="Rechteck: abgerundete Ecken 6">
            <a:extLst>
              <a:ext uri="{FF2B5EF4-FFF2-40B4-BE49-F238E27FC236}">
                <a16:creationId xmlns:a16="http://schemas.microsoft.com/office/drawing/2014/main" id="{D25A26BF-F41D-D933-2452-BC7F8AFE41FF}"/>
              </a:ext>
            </a:extLst>
          </p:cNvPr>
          <p:cNvSpPr/>
          <p:nvPr userDrawn="1"/>
        </p:nvSpPr>
        <p:spPr>
          <a:xfrm>
            <a:off x="-1696974" y="1769165"/>
            <a:ext cx="5181600" cy="4555435"/>
          </a:xfrm>
          <a:prstGeom prst="roundRect">
            <a:avLst>
              <a:gd name="adj" fmla="val 5396"/>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64344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995C33B-A3AC-DD7B-5D28-AA0C1067F940}"/>
              </a:ext>
            </a:extLst>
          </p:cNvPr>
          <p:cNvSpPr>
            <a:spLocks noGrp="1"/>
          </p:cNvSpPr>
          <p:nvPr>
            <p:ph type="body" idx="1"/>
          </p:nvPr>
        </p:nvSpPr>
        <p:spPr>
          <a:xfrm>
            <a:off x="281608" y="1307805"/>
            <a:ext cx="10515600" cy="4869158"/>
          </a:xfrm>
          <a:prstGeom prst="rect">
            <a:avLst/>
          </a:prstGeom>
        </p:spPr>
        <p:txBody>
          <a:bodyPr vert="horz" lIns="91440" tIns="45720" rIns="91440" bIns="45720" rtlCol="0">
            <a:normAutofit/>
          </a:bodyPr>
          <a:lstStyle/>
          <a:p>
            <a:pPr lvl="0"/>
            <a:endParaRPr lang="en-US"/>
          </a:p>
          <a:p>
            <a:pPr lvl="0"/>
            <a:r>
              <a:rPr lang="en-US"/>
              <a:t>Click to edit Master text styles</a:t>
            </a:r>
          </a:p>
          <a:p>
            <a:pPr lvl="1"/>
            <a:r>
              <a:rPr lang="en-US"/>
              <a:t>Second level</a:t>
            </a:r>
          </a:p>
          <a:p>
            <a:pPr lvl="2"/>
            <a:r>
              <a:rPr lang="en-US"/>
              <a:t>Third level</a:t>
            </a:r>
          </a:p>
        </p:txBody>
      </p:sp>
      <p:sp>
        <p:nvSpPr>
          <p:cNvPr id="9" name="Titelplatzhalter 8">
            <a:extLst>
              <a:ext uri="{FF2B5EF4-FFF2-40B4-BE49-F238E27FC236}">
                <a16:creationId xmlns:a16="http://schemas.microsoft.com/office/drawing/2014/main" id="{360A0810-F7BF-FB4A-761B-E7C1E61E8401}"/>
              </a:ext>
            </a:extLst>
          </p:cNvPr>
          <p:cNvSpPr>
            <a:spLocks noGrp="1"/>
          </p:cNvSpPr>
          <p:nvPr>
            <p:ph type="title"/>
          </p:nvPr>
        </p:nvSpPr>
        <p:spPr>
          <a:xfrm>
            <a:off x="281608" y="475877"/>
            <a:ext cx="8199474" cy="676866"/>
          </a:xfrm>
          <a:prstGeom prst="rect">
            <a:avLst/>
          </a:prstGeom>
        </p:spPr>
        <p:txBody>
          <a:bodyPr vert="horz" lIns="91440" tIns="45720" rIns="91440" bIns="45720" rtlCol="0" anchor="ctr">
            <a:normAutofit/>
          </a:bodyPr>
          <a:lstStyle/>
          <a:p>
            <a:r>
              <a:rPr lang="de-DE"/>
              <a:t>Title </a:t>
            </a:r>
            <a:r>
              <a:rPr lang="de-DE" err="1"/>
              <a:t>here</a:t>
            </a:r>
            <a:endParaRPr lang="de-DE"/>
          </a:p>
        </p:txBody>
      </p:sp>
    </p:spTree>
    <p:extLst>
      <p:ext uri="{BB962C8B-B14F-4D97-AF65-F5344CB8AC3E}">
        <p14:creationId xmlns:p14="http://schemas.microsoft.com/office/powerpoint/2010/main" val="392269750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73" r:id="rId4"/>
    <p:sldLayoutId id="2147483669" r:id="rId5"/>
    <p:sldLayoutId id="2147483665" r:id="rId6"/>
    <p:sldLayoutId id="2147483679" r:id="rId7"/>
    <p:sldLayoutId id="2147483681" r:id="rId8"/>
    <p:sldLayoutId id="2147483685" r:id="rId9"/>
    <p:sldLayoutId id="2147483674" r:id="rId10"/>
    <p:sldLayoutId id="2147483664" r:id="rId11"/>
    <p:sldLayoutId id="2147483650" r:id="rId12"/>
    <p:sldLayoutId id="2147483682" r:id="rId13"/>
    <p:sldLayoutId id="2147483651" r:id="rId14"/>
    <p:sldLayoutId id="2147483662" r:id="rId15"/>
    <p:sldLayoutId id="2147483653" r:id="rId16"/>
    <p:sldLayoutId id="2147483684" r:id="rId17"/>
    <p:sldLayoutId id="2147483654" r:id="rId18"/>
    <p:sldLayoutId id="2147483655" r:id="rId19"/>
    <p:sldLayoutId id="2147483672" r:id="rId20"/>
    <p:sldLayoutId id="2147483668" r:id="rId21"/>
    <p:sldLayoutId id="2147483656" r:id="rId22"/>
    <p:sldLayoutId id="2147483657" r:id="rId23"/>
    <p:sldLayoutId id="2147483683" r:id="rId24"/>
    <p:sldLayoutId id="2147483670" r:id="rId25"/>
    <p:sldLayoutId id="2147483671" r:id="rId26"/>
    <p:sldLayoutId id="2147483658" r:id="rId27"/>
    <p:sldLayoutId id="2147483659" r:id="rId28"/>
    <p:sldLayoutId id="2147483686" r:id="rId29"/>
    <p:sldLayoutId id="2147483687" r:id="rId30"/>
  </p:sldLayoutIdLst>
  <p:txStyles>
    <p:titleStyle>
      <a:lvl1pPr algn="l" defTabSz="914400" rtl="0" eaLnBrk="1" latinLnBrk="0" hangingPunct="1">
        <a:lnSpc>
          <a:spcPct val="90000"/>
        </a:lnSpc>
        <a:spcBef>
          <a:spcPct val="0"/>
        </a:spcBef>
        <a:buNone/>
        <a:defRPr sz="3200" b="0" i="0" kern="1200">
          <a:gradFill>
            <a:gsLst>
              <a:gs pos="45000">
                <a:srgbClr val="0CB6E1"/>
              </a:gs>
              <a:gs pos="100000">
                <a:srgbClr val="53DB5B"/>
              </a:gs>
            </a:gsLst>
            <a:lin ang="3600000" scaled="0"/>
          </a:gradFill>
          <a:latin typeface="Aptos Bold" panose="020B0004020202020204" pitchFamily="34" charset="0"/>
          <a:ea typeface="Open Sans Light" pitchFamily="2" charset="0"/>
          <a:cs typeface="Open Sans Light" pitchFamily="2" charset="0"/>
        </a:defRPr>
      </a:lvl1pPr>
    </p:titleStyle>
    <p:body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2"/>
              </a:ext>
            </a:extLst>
          </a:blip>
        </a:buBlip>
        <a:defRPr sz="22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33"/>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33"/>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33"/>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33"/>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95" userDrawn="1">
          <p15:clr>
            <a:srgbClr val="F26B43"/>
          </p15:clr>
        </p15:guide>
        <p15:guide id="2" pos="234" userDrawn="1">
          <p15:clr>
            <a:srgbClr val="F26B43"/>
          </p15:clr>
        </p15:guide>
        <p15:guide id="3" orient="horz" pos="82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hyperlink" Target="mailto:vertrieb@quadra.energy"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33.emf"/><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4.svg"/></Relationships>
</file>

<file path=ppt/slides/_rels/slide3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4.svg"/></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C171-DA5F-A580-B454-59392310DE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4AC4FD8-C5D4-7528-A00E-016526443FE1}"/>
              </a:ext>
            </a:extLst>
          </p:cNvPr>
          <p:cNvSpPr>
            <a:spLocks noGrp="1"/>
          </p:cNvSpPr>
          <p:nvPr>
            <p:ph type="ctrTitle"/>
          </p:nvPr>
        </p:nvSpPr>
        <p:spPr/>
        <p:txBody>
          <a:bodyPr/>
          <a:lstStyle/>
          <a:p>
            <a:r>
              <a:rPr lang="de-DE"/>
              <a:t>QUADRA BESS Webinar</a:t>
            </a:r>
          </a:p>
        </p:txBody>
      </p:sp>
      <p:sp>
        <p:nvSpPr>
          <p:cNvPr id="3" name="Untertitel 2">
            <a:extLst>
              <a:ext uri="{FF2B5EF4-FFF2-40B4-BE49-F238E27FC236}">
                <a16:creationId xmlns:a16="http://schemas.microsoft.com/office/drawing/2014/main" id="{6171A9CA-E003-9C8D-540C-24C7F9F5C54D}"/>
              </a:ext>
            </a:extLst>
          </p:cNvPr>
          <p:cNvSpPr>
            <a:spLocks noGrp="1"/>
          </p:cNvSpPr>
          <p:nvPr>
            <p:ph type="subTitle" idx="1"/>
          </p:nvPr>
        </p:nvSpPr>
        <p:spPr/>
        <p:txBody>
          <a:bodyPr vert="horz" lIns="0" tIns="0" rIns="0" bIns="0" rtlCol="0" anchor="t">
            <a:normAutofit/>
          </a:bodyPr>
          <a:lstStyle/>
          <a:p>
            <a:r>
              <a:rPr lang="de-DE">
                <a:latin typeface="Aptos Bold"/>
                <a:ea typeface="Open Sans ExtraBold"/>
                <a:cs typeface="Open Sans ExtraBold"/>
              </a:rPr>
              <a:t>Batteriespeicher Marktupdate Oktober 2026</a:t>
            </a:r>
          </a:p>
        </p:txBody>
      </p:sp>
      <p:sp>
        <p:nvSpPr>
          <p:cNvPr id="8" name="Textplatzhalter 7">
            <a:extLst>
              <a:ext uri="{FF2B5EF4-FFF2-40B4-BE49-F238E27FC236}">
                <a16:creationId xmlns:a16="http://schemas.microsoft.com/office/drawing/2014/main" id="{7691458D-31D2-D470-A2BF-03144740079C}"/>
              </a:ext>
            </a:extLst>
          </p:cNvPr>
          <p:cNvSpPr>
            <a:spLocks noGrp="1"/>
          </p:cNvSpPr>
          <p:nvPr>
            <p:ph type="body" sz="quarter" idx="12"/>
          </p:nvPr>
        </p:nvSpPr>
        <p:spPr/>
        <p:txBody>
          <a:bodyPr vert="horz" lIns="0" tIns="0" rIns="0" bIns="0" rtlCol="0" anchor="t">
            <a:normAutofit/>
          </a:bodyPr>
          <a:lstStyle/>
          <a:p>
            <a:r>
              <a:rPr lang="de-DE">
                <a:latin typeface="Aptos Light"/>
                <a:ea typeface="Open Sans Light"/>
                <a:cs typeface="Open Sans Light"/>
              </a:rPr>
              <a:t>Moderation: Sebastian Zurmühlen, 06.10.2026</a:t>
            </a:r>
            <a:endParaRPr lang="de-DE"/>
          </a:p>
        </p:txBody>
      </p:sp>
    </p:spTree>
    <p:extLst>
      <p:ext uri="{BB962C8B-B14F-4D97-AF65-F5344CB8AC3E}">
        <p14:creationId xmlns:p14="http://schemas.microsoft.com/office/powerpoint/2010/main" val="2043993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B7097-82F3-295D-96BE-3ACF5D8DAC24}"/>
              </a:ext>
            </a:extLst>
          </p:cNvPr>
          <p:cNvSpPr>
            <a:spLocks noGrp="1"/>
          </p:cNvSpPr>
          <p:nvPr>
            <p:ph type="title"/>
          </p:nvPr>
        </p:nvSpPr>
        <p:spPr/>
        <p:txBody>
          <a:bodyPr/>
          <a:lstStyle/>
          <a:p>
            <a:r>
              <a:rPr lang="de-DE"/>
              <a:t>QUADRA BESS Webinar</a:t>
            </a:r>
          </a:p>
        </p:txBody>
      </p:sp>
      <p:sp>
        <p:nvSpPr>
          <p:cNvPr id="3" name="Textplatzhalter 2">
            <a:extLst>
              <a:ext uri="{FF2B5EF4-FFF2-40B4-BE49-F238E27FC236}">
                <a16:creationId xmlns:a16="http://schemas.microsoft.com/office/drawing/2014/main" id="{C3B98CAE-9B52-14B0-CA69-C463877FC992}"/>
              </a:ext>
            </a:extLst>
          </p:cNvPr>
          <p:cNvSpPr>
            <a:spLocks noGrp="1"/>
          </p:cNvSpPr>
          <p:nvPr>
            <p:ph type="body" sz="quarter" idx="10"/>
          </p:nvPr>
        </p:nvSpPr>
        <p:spPr>
          <a:xfrm>
            <a:off x="378317" y="2277379"/>
            <a:ext cx="749567" cy="277010"/>
          </a:xfrm>
        </p:spPr>
        <p:txBody>
          <a:bodyPr/>
          <a:lstStyle/>
          <a:p>
            <a:r>
              <a:rPr lang="de-DE"/>
              <a:t>01</a:t>
            </a:r>
          </a:p>
        </p:txBody>
      </p:sp>
      <p:sp>
        <p:nvSpPr>
          <p:cNvPr id="4" name="Textplatzhalter 3">
            <a:extLst>
              <a:ext uri="{FF2B5EF4-FFF2-40B4-BE49-F238E27FC236}">
                <a16:creationId xmlns:a16="http://schemas.microsoft.com/office/drawing/2014/main" id="{D16D01E2-AF62-D499-5B65-26ECC34226C0}"/>
              </a:ext>
            </a:extLst>
          </p:cNvPr>
          <p:cNvSpPr>
            <a:spLocks noGrp="1"/>
          </p:cNvSpPr>
          <p:nvPr>
            <p:ph type="body" sz="quarter" idx="11"/>
          </p:nvPr>
        </p:nvSpPr>
        <p:spPr>
          <a:xfrm>
            <a:off x="1313264" y="2313208"/>
            <a:ext cx="3708525" cy="277010"/>
          </a:xfrm>
        </p:spPr>
        <p:txBody>
          <a:bodyPr>
            <a:normAutofit fontScale="85000" lnSpcReduction="20000"/>
          </a:bodyPr>
          <a:lstStyle/>
          <a:p>
            <a:r>
              <a:rPr lang="de-DE"/>
              <a:t>Begrüßung und Vorstellung</a:t>
            </a:r>
          </a:p>
        </p:txBody>
      </p:sp>
      <p:sp>
        <p:nvSpPr>
          <p:cNvPr id="9" name="Textplatzhalter 8">
            <a:extLst>
              <a:ext uri="{FF2B5EF4-FFF2-40B4-BE49-F238E27FC236}">
                <a16:creationId xmlns:a16="http://schemas.microsoft.com/office/drawing/2014/main" id="{C3F1F1DE-4FF3-8D37-0278-71B15E5DD9DF}"/>
              </a:ext>
            </a:extLst>
          </p:cNvPr>
          <p:cNvSpPr>
            <a:spLocks noGrp="1"/>
          </p:cNvSpPr>
          <p:nvPr>
            <p:ph type="body" sz="quarter" idx="16"/>
          </p:nvPr>
        </p:nvSpPr>
        <p:spPr>
          <a:xfrm>
            <a:off x="378317" y="3373333"/>
            <a:ext cx="749567" cy="277010"/>
          </a:xfrm>
        </p:spPr>
        <p:txBody>
          <a:bodyPr/>
          <a:lstStyle/>
          <a:p>
            <a:r>
              <a:rPr lang="de-DE"/>
              <a:t>03</a:t>
            </a:r>
          </a:p>
        </p:txBody>
      </p:sp>
      <p:sp>
        <p:nvSpPr>
          <p:cNvPr id="10" name="Textplatzhalter 9">
            <a:extLst>
              <a:ext uri="{FF2B5EF4-FFF2-40B4-BE49-F238E27FC236}">
                <a16:creationId xmlns:a16="http://schemas.microsoft.com/office/drawing/2014/main" id="{C40C7C2A-9838-20D9-B9FC-5F65E3BA1072}"/>
              </a:ext>
            </a:extLst>
          </p:cNvPr>
          <p:cNvSpPr>
            <a:spLocks noGrp="1"/>
          </p:cNvSpPr>
          <p:nvPr>
            <p:ph type="body" sz="quarter" idx="17"/>
          </p:nvPr>
        </p:nvSpPr>
        <p:spPr>
          <a:xfrm>
            <a:off x="1313264" y="3419569"/>
            <a:ext cx="6403593" cy="277010"/>
          </a:xfrm>
        </p:spPr>
        <p:txBody>
          <a:bodyPr>
            <a:normAutofit fontScale="85000" lnSpcReduction="20000"/>
          </a:bodyPr>
          <a:lstStyle/>
          <a:p>
            <a:r>
              <a:rPr lang="de-DE"/>
              <a:t>Markttrends &amp; News</a:t>
            </a:r>
          </a:p>
        </p:txBody>
      </p:sp>
      <p:sp>
        <p:nvSpPr>
          <p:cNvPr id="27" name="Textplatzhalter 3">
            <a:extLst>
              <a:ext uri="{FF2B5EF4-FFF2-40B4-BE49-F238E27FC236}">
                <a16:creationId xmlns:a16="http://schemas.microsoft.com/office/drawing/2014/main" id="{1582FB76-6E5C-353E-5010-A0CE30F7DDDF}"/>
              </a:ext>
            </a:extLst>
          </p:cNvPr>
          <p:cNvSpPr txBox="1">
            <a:spLocks/>
          </p:cNvSpPr>
          <p:nvPr/>
        </p:nvSpPr>
        <p:spPr>
          <a:xfrm>
            <a:off x="241856" y="1239831"/>
            <a:ext cx="10515600" cy="396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200" b="0">
                <a:solidFill>
                  <a:srgbClr val="60BEDC"/>
                </a:solidFill>
                <a:latin typeface="+mn-lt"/>
              </a:rPr>
              <a:t>Dienstag, 06.10.2026</a:t>
            </a:r>
          </a:p>
        </p:txBody>
      </p:sp>
      <p:pic>
        <p:nvPicPr>
          <p:cNvPr id="28" name="Grafik 27" descr="Informationen mit einfarbiger Füllung">
            <a:extLst>
              <a:ext uri="{FF2B5EF4-FFF2-40B4-BE49-F238E27FC236}">
                <a16:creationId xmlns:a16="http://schemas.microsoft.com/office/drawing/2014/main" id="{1BCFFAA8-13C9-ADFD-E8BA-92CAA001B2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8316" y="5296012"/>
            <a:ext cx="582338" cy="582338"/>
          </a:xfrm>
          <a:prstGeom prst="rect">
            <a:avLst/>
          </a:prstGeom>
        </p:spPr>
      </p:pic>
      <p:sp>
        <p:nvSpPr>
          <p:cNvPr id="29" name="Textfeld 28">
            <a:extLst>
              <a:ext uri="{FF2B5EF4-FFF2-40B4-BE49-F238E27FC236}">
                <a16:creationId xmlns:a16="http://schemas.microsoft.com/office/drawing/2014/main" id="{ABC69B3C-43DA-DBC2-9238-7DE011C9A489}"/>
              </a:ext>
            </a:extLst>
          </p:cNvPr>
          <p:cNvSpPr txBox="1"/>
          <p:nvPr/>
        </p:nvSpPr>
        <p:spPr>
          <a:xfrm>
            <a:off x="1168016" y="5417904"/>
            <a:ext cx="10298793" cy="338554"/>
          </a:xfrm>
          <a:prstGeom prst="rect">
            <a:avLst/>
          </a:prstGeom>
          <a:noFill/>
        </p:spPr>
        <p:txBody>
          <a:bodyPr wrap="square" lIns="90000" tIns="45720" rIns="91440" bIns="45720" rtlCol="0" anchor="t">
            <a:spAutoFit/>
          </a:bodyPr>
          <a:lstStyle/>
          <a:p>
            <a:r>
              <a:rPr lang="de-DE" sz="1600">
                <a:solidFill>
                  <a:schemeClr val="accent1">
                    <a:lumMod val="75000"/>
                  </a:schemeClr>
                </a:solidFill>
                <a:ea typeface="Open Sans Light"/>
                <a:cs typeface="Open Sans Light"/>
              </a:rPr>
              <a:t>Nächster Termin: Dienstag, 10.11.2026</a:t>
            </a:r>
            <a:endParaRPr lang="de-DE" sz="1600">
              <a:solidFill>
                <a:schemeClr val="accent1">
                  <a:lumMod val="75000"/>
                </a:schemeClr>
              </a:solidFill>
              <a:ea typeface="Open Sans Light" panose="020B0606030504020204" pitchFamily="34" charset="0"/>
              <a:cs typeface="Open Sans Light" panose="020B0606030504020204" pitchFamily="34" charset="0"/>
            </a:endParaRPr>
          </a:p>
        </p:txBody>
      </p:sp>
      <p:sp>
        <p:nvSpPr>
          <p:cNvPr id="5" name="Textplatzhalter 8">
            <a:extLst>
              <a:ext uri="{FF2B5EF4-FFF2-40B4-BE49-F238E27FC236}">
                <a16:creationId xmlns:a16="http://schemas.microsoft.com/office/drawing/2014/main" id="{03239F2E-62C7-F0F3-D040-E933B5080A6A}"/>
              </a:ext>
            </a:extLst>
          </p:cNvPr>
          <p:cNvSpPr txBox="1">
            <a:spLocks/>
          </p:cNvSpPr>
          <p:nvPr/>
        </p:nvSpPr>
        <p:spPr>
          <a:xfrm>
            <a:off x="378316" y="3934818"/>
            <a:ext cx="749567" cy="2770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04</a:t>
            </a:r>
          </a:p>
        </p:txBody>
      </p:sp>
      <p:sp>
        <p:nvSpPr>
          <p:cNvPr id="12" name="Textplatzhalter 9">
            <a:extLst>
              <a:ext uri="{FF2B5EF4-FFF2-40B4-BE49-F238E27FC236}">
                <a16:creationId xmlns:a16="http://schemas.microsoft.com/office/drawing/2014/main" id="{D85C42EA-771A-C8F2-0B0C-C645035FDA0A}"/>
              </a:ext>
            </a:extLst>
          </p:cNvPr>
          <p:cNvSpPr txBox="1">
            <a:spLocks/>
          </p:cNvSpPr>
          <p:nvPr/>
        </p:nvSpPr>
        <p:spPr>
          <a:xfrm>
            <a:off x="1313263" y="3988358"/>
            <a:ext cx="6403593" cy="27701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Marktüberblick September</a:t>
            </a:r>
          </a:p>
        </p:txBody>
      </p:sp>
      <p:sp>
        <p:nvSpPr>
          <p:cNvPr id="13" name="Textplatzhalter 10">
            <a:extLst>
              <a:ext uri="{FF2B5EF4-FFF2-40B4-BE49-F238E27FC236}">
                <a16:creationId xmlns:a16="http://schemas.microsoft.com/office/drawing/2014/main" id="{C03BB465-C081-65F4-CF4F-7DCB91CB5DDC}"/>
              </a:ext>
            </a:extLst>
          </p:cNvPr>
          <p:cNvSpPr txBox="1">
            <a:spLocks/>
          </p:cNvSpPr>
          <p:nvPr/>
        </p:nvSpPr>
        <p:spPr>
          <a:xfrm>
            <a:off x="1313263" y="3884105"/>
            <a:ext cx="4942346" cy="2770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None/>
              <a:defRPr sz="1200" b="0" kern="1200">
                <a:solidFill>
                  <a:srgbClr val="194B6E"/>
                </a:solidFill>
                <a:latin typeface="Aptos Bold" panose="020B000402020202020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sp>
        <p:nvSpPr>
          <p:cNvPr id="6" name="Textplatzhalter 8">
            <a:extLst>
              <a:ext uri="{FF2B5EF4-FFF2-40B4-BE49-F238E27FC236}">
                <a16:creationId xmlns:a16="http://schemas.microsoft.com/office/drawing/2014/main" id="{1A9F5FA4-9593-0ABD-2F6D-18B9282360E9}"/>
              </a:ext>
            </a:extLst>
          </p:cNvPr>
          <p:cNvSpPr txBox="1">
            <a:spLocks/>
          </p:cNvSpPr>
          <p:nvPr/>
        </p:nvSpPr>
        <p:spPr>
          <a:xfrm>
            <a:off x="378317" y="4503680"/>
            <a:ext cx="749567" cy="2770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05</a:t>
            </a:r>
          </a:p>
        </p:txBody>
      </p:sp>
      <p:sp>
        <p:nvSpPr>
          <p:cNvPr id="7" name="Textplatzhalter 9">
            <a:extLst>
              <a:ext uri="{FF2B5EF4-FFF2-40B4-BE49-F238E27FC236}">
                <a16:creationId xmlns:a16="http://schemas.microsoft.com/office/drawing/2014/main" id="{B00F06AA-B01E-C86A-AED9-239899D87FCB}"/>
              </a:ext>
            </a:extLst>
          </p:cNvPr>
          <p:cNvSpPr txBox="1">
            <a:spLocks/>
          </p:cNvSpPr>
          <p:nvPr/>
        </p:nvSpPr>
        <p:spPr>
          <a:xfrm>
            <a:off x="1313264" y="4557220"/>
            <a:ext cx="6403593" cy="27701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err="1">
                <a:latin typeface="Aptos Bold"/>
                <a:ea typeface="Open Sans ExtraBold"/>
                <a:cs typeface="Open Sans ExtraBold"/>
              </a:rPr>
              <a:t>Erlöspotenziale</a:t>
            </a:r>
            <a:r>
              <a:rPr lang="en-US">
                <a:latin typeface="Aptos Bold"/>
                <a:ea typeface="Open Sans ExtraBold"/>
                <a:cs typeface="Open Sans ExtraBold"/>
              </a:rPr>
              <a:t> </a:t>
            </a:r>
            <a:r>
              <a:rPr lang="en-US" err="1">
                <a:latin typeface="Aptos Bold"/>
                <a:ea typeface="Open Sans ExtraBold"/>
                <a:cs typeface="Open Sans ExtraBold"/>
              </a:rPr>
              <a:t>Batteriespeicher</a:t>
            </a:r>
            <a:r>
              <a:rPr lang="en-US">
                <a:latin typeface="Aptos Bold"/>
                <a:ea typeface="Open Sans ExtraBold"/>
                <a:cs typeface="Open Sans ExtraBold"/>
              </a:rPr>
              <a:t> September</a:t>
            </a:r>
            <a:endParaRPr lang="de-DE"/>
          </a:p>
        </p:txBody>
      </p:sp>
      <p:sp>
        <p:nvSpPr>
          <p:cNvPr id="8" name="Textplatzhalter 8">
            <a:extLst>
              <a:ext uri="{FF2B5EF4-FFF2-40B4-BE49-F238E27FC236}">
                <a16:creationId xmlns:a16="http://schemas.microsoft.com/office/drawing/2014/main" id="{7178CB24-043F-0ABA-5F52-4ABEF22F7FC3}"/>
              </a:ext>
            </a:extLst>
          </p:cNvPr>
          <p:cNvSpPr txBox="1">
            <a:spLocks/>
          </p:cNvSpPr>
          <p:nvPr/>
        </p:nvSpPr>
        <p:spPr>
          <a:xfrm>
            <a:off x="378316" y="2818785"/>
            <a:ext cx="749567" cy="2770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02</a:t>
            </a:r>
          </a:p>
        </p:txBody>
      </p:sp>
      <p:sp>
        <p:nvSpPr>
          <p:cNvPr id="14" name="Textplatzhalter 9">
            <a:extLst>
              <a:ext uri="{FF2B5EF4-FFF2-40B4-BE49-F238E27FC236}">
                <a16:creationId xmlns:a16="http://schemas.microsoft.com/office/drawing/2014/main" id="{F8388FF5-0939-1C7E-89A7-73FBBBE4AE70}"/>
              </a:ext>
            </a:extLst>
          </p:cNvPr>
          <p:cNvSpPr txBox="1">
            <a:spLocks/>
          </p:cNvSpPr>
          <p:nvPr/>
        </p:nvSpPr>
        <p:spPr>
          <a:xfrm>
            <a:off x="1313263" y="2865021"/>
            <a:ext cx="6403593" cy="27701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Tx/>
              <a:buNone/>
              <a:defRPr sz="1800" b="1" kern="1200">
                <a:solidFill>
                  <a:srgbClr val="194B6E"/>
                </a:solidFill>
                <a:latin typeface="Aptos Bold" panose="020B0004020202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Tx/>
              <a:buBlip>
                <a:blip r:embed="rId2"/>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2"/>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2"/>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2"/>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err="1"/>
              <a:t>Rückblick</a:t>
            </a:r>
            <a:r>
              <a:rPr lang="en-US"/>
              <a:t> Sommer 2026: Ein Sommer der Extreme</a:t>
            </a:r>
            <a:endParaRPr lang="de-DE"/>
          </a:p>
        </p:txBody>
      </p:sp>
    </p:spTree>
    <p:extLst>
      <p:ext uri="{BB962C8B-B14F-4D97-AF65-F5344CB8AC3E}">
        <p14:creationId xmlns:p14="http://schemas.microsoft.com/office/powerpoint/2010/main" val="45477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4FC31-3DE1-7055-4D56-74FDA24BFBD1}"/>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02AE5F90-BE2E-9222-705B-365A3F129A5A}"/>
              </a:ext>
            </a:extLst>
          </p:cNvPr>
          <p:cNvSpPr>
            <a:spLocks noGrp="1"/>
          </p:cNvSpPr>
          <p:nvPr>
            <p:ph type="body" sz="quarter" idx="11"/>
          </p:nvPr>
        </p:nvSpPr>
        <p:spPr>
          <a:xfrm>
            <a:off x="1032289" y="543994"/>
            <a:ext cx="5636999" cy="368569"/>
          </a:xfrm>
        </p:spPr>
        <p:txBody>
          <a:bodyPr>
            <a:normAutofit fontScale="92500" lnSpcReduction="20000"/>
          </a:bodyPr>
          <a:lstStyle/>
          <a:p>
            <a:r>
              <a:rPr lang="de-DE"/>
              <a:t>Ihre Webinar Experten</a:t>
            </a:r>
          </a:p>
        </p:txBody>
      </p:sp>
      <p:pic>
        <p:nvPicPr>
          <p:cNvPr id="12" name="Bildplatzhalter 10">
            <a:extLst>
              <a:ext uri="{FF2B5EF4-FFF2-40B4-BE49-F238E27FC236}">
                <a16:creationId xmlns:a16="http://schemas.microsoft.com/office/drawing/2014/main" id="{3389D47F-A65D-7A83-72B5-8247BE189D34}"/>
              </a:ext>
            </a:extLst>
          </p:cNvPr>
          <p:cNvPicPr>
            <a:picLocks noChangeAspect="1"/>
          </p:cNvPicPr>
          <p:nvPr/>
        </p:nvPicPr>
        <p:blipFill>
          <a:blip r:embed="rId2"/>
          <a:srcRect l="16376" r="16376" b="7435"/>
          <a:stretch>
            <a:fillRect/>
          </a:stretch>
        </p:blipFill>
        <p:spPr>
          <a:xfrm>
            <a:off x="2739599" y="1895148"/>
            <a:ext cx="2093371" cy="2554096"/>
          </a:xfrm>
          <a:prstGeom prst="roundRect">
            <a:avLst>
              <a:gd name="adj" fmla="val 3222"/>
            </a:avLst>
          </a:prstGeom>
        </p:spPr>
      </p:pic>
      <p:sp>
        <p:nvSpPr>
          <p:cNvPr id="18" name="Untertitel 1">
            <a:extLst>
              <a:ext uri="{FF2B5EF4-FFF2-40B4-BE49-F238E27FC236}">
                <a16:creationId xmlns:a16="http://schemas.microsoft.com/office/drawing/2014/main" id="{9FC71466-7495-2996-8F7D-7238A7BED32B}"/>
              </a:ext>
            </a:extLst>
          </p:cNvPr>
          <p:cNvSpPr txBox="1">
            <a:spLocks/>
          </p:cNvSpPr>
          <p:nvPr/>
        </p:nvSpPr>
        <p:spPr>
          <a:xfrm>
            <a:off x="2851882" y="4500044"/>
            <a:ext cx="2093371" cy="2357956"/>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Tx/>
              <a:buNone/>
              <a:defRPr sz="2000" b="0" i="0" kern="120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lgn="ctr" defTabSz="914400" rtl="0" eaLnBrk="1" latinLnBrk="0" hangingPunct="1">
              <a:lnSpc>
                <a:spcPct val="90000"/>
              </a:lnSpc>
              <a:spcBef>
                <a:spcPts val="500"/>
              </a:spcBef>
              <a:buFontTx/>
              <a:buNone/>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914400" indent="0" algn="ctr" defTabSz="914400" rtl="0" eaLnBrk="1" latinLnBrk="0" hangingPunct="1">
              <a:lnSpc>
                <a:spcPct val="90000"/>
              </a:lnSpc>
              <a:spcBef>
                <a:spcPts val="500"/>
              </a:spcBef>
              <a:buFontTx/>
              <a:buNone/>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3716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8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a:t>Sebastian Zurmühlen</a:t>
            </a:r>
          </a:p>
        </p:txBody>
      </p:sp>
      <p:sp>
        <p:nvSpPr>
          <p:cNvPr id="5" name="Untertitel 2">
            <a:extLst>
              <a:ext uri="{FF2B5EF4-FFF2-40B4-BE49-F238E27FC236}">
                <a16:creationId xmlns:a16="http://schemas.microsoft.com/office/drawing/2014/main" id="{FDB41A84-F842-4DFB-7573-892BD1EF47D2}"/>
              </a:ext>
            </a:extLst>
          </p:cNvPr>
          <p:cNvSpPr txBox="1">
            <a:spLocks/>
          </p:cNvSpPr>
          <p:nvPr/>
        </p:nvSpPr>
        <p:spPr>
          <a:xfrm>
            <a:off x="2851882" y="4920496"/>
            <a:ext cx="2093371" cy="691291"/>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Tx/>
              <a:buNone/>
              <a:defRPr sz="2000" b="0" i="0" kern="120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lgn="ctr" defTabSz="914400" rtl="0" eaLnBrk="1" latinLnBrk="0" hangingPunct="1">
              <a:lnSpc>
                <a:spcPct val="90000"/>
              </a:lnSpc>
              <a:spcBef>
                <a:spcPts val="500"/>
              </a:spcBef>
              <a:buFontTx/>
              <a:buNone/>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914400" indent="0" algn="ctr" defTabSz="914400" rtl="0" eaLnBrk="1" latinLnBrk="0" hangingPunct="1">
              <a:lnSpc>
                <a:spcPct val="90000"/>
              </a:lnSpc>
              <a:spcBef>
                <a:spcPts val="500"/>
              </a:spcBef>
              <a:buFontTx/>
              <a:buNone/>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3716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8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400"/>
              <a:t>Portfoliomanager // Flex &amp; Storage</a:t>
            </a:r>
          </a:p>
        </p:txBody>
      </p:sp>
      <p:sp>
        <p:nvSpPr>
          <p:cNvPr id="8" name="Untertitel 1">
            <a:extLst>
              <a:ext uri="{FF2B5EF4-FFF2-40B4-BE49-F238E27FC236}">
                <a16:creationId xmlns:a16="http://schemas.microsoft.com/office/drawing/2014/main" id="{0C5D7515-02E0-E77F-C011-350C8307962B}"/>
              </a:ext>
            </a:extLst>
          </p:cNvPr>
          <p:cNvSpPr txBox="1">
            <a:spLocks/>
          </p:cNvSpPr>
          <p:nvPr/>
        </p:nvSpPr>
        <p:spPr>
          <a:xfrm>
            <a:off x="6609938" y="4500044"/>
            <a:ext cx="2093371" cy="2357956"/>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Tx/>
              <a:buNone/>
              <a:defRPr sz="2000" b="0" i="0" kern="120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lgn="ctr" defTabSz="914400" rtl="0" eaLnBrk="1" latinLnBrk="0" hangingPunct="1">
              <a:lnSpc>
                <a:spcPct val="90000"/>
              </a:lnSpc>
              <a:spcBef>
                <a:spcPts val="500"/>
              </a:spcBef>
              <a:buFontTx/>
              <a:buNone/>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914400" indent="0" algn="ctr" defTabSz="914400" rtl="0" eaLnBrk="1" latinLnBrk="0" hangingPunct="1">
              <a:lnSpc>
                <a:spcPct val="90000"/>
              </a:lnSpc>
              <a:spcBef>
                <a:spcPts val="500"/>
              </a:spcBef>
              <a:buFontTx/>
              <a:buNone/>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3716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8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a:t>Dr. Luis Ammann</a:t>
            </a:r>
          </a:p>
        </p:txBody>
      </p:sp>
      <p:sp>
        <p:nvSpPr>
          <p:cNvPr id="9" name="Untertitel 2">
            <a:extLst>
              <a:ext uri="{FF2B5EF4-FFF2-40B4-BE49-F238E27FC236}">
                <a16:creationId xmlns:a16="http://schemas.microsoft.com/office/drawing/2014/main" id="{94AFA2CF-502B-E235-123B-E467658CD33D}"/>
              </a:ext>
            </a:extLst>
          </p:cNvPr>
          <p:cNvSpPr txBox="1">
            <a:spLocks/>
          </p:cNvSpPr>
          <p:nvPr/>
        </p:nvSpPr>
        <p:spPr>
          <a:xfrm>
            <a:off x="6609935" y="4542612"/>
            <a:ext cx="2093371" cy="691291"/>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Tx/>
              <a:buNone/>
              <a:defRPr sz="2000" b="0" i="0" kern="1200">
                <a:solidFill>
                  <a:schemeClr val="bg1"/>
                </a:solidFill>
                <a:latin typeface="Aptos Light" panose="020B0004020202020204" pitchFamily="34" charset="0"/>
                <a:ea typeface="Open Sans Light" panose="020B0606030504020204" pitchFamily="34" charset="0"/>
                <a:cs typeface="Open Sans Light" panose="020B0606030504020204" pitchFamily="34" charset="0"/>
              </a:defRPr>
            </a:lvl1pPr>
            <a:lvl2pPr marL="457200" indent="0" algn="ctr" defTabSz="914400" rtl="0" eaLnBrk="1" latinLnBrk="0" hangingPunct="1">
              <a:lnSpc>
                <a:spcPct val="90000"/>
              </a:lnSpc>
              <a:spcBef>
                <a:spcPts val="500"/>
              </a:spcBef>
              <a:buFontTx/>
              <a:buNone/>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914400" indent="0" algn="ctr" defTabSz="914400" rtl="0" eaLnBrk="1" latinLnBrk="0" hangingPunct="1">
              <a:lnSpc>
                <a:spcPct val="90000"/>
              </a:lnSpc>
              <a:spcBef>
                <a:spcPts val="500"/>
              </a:spcBef>
              <a:buFontTx/>
              <a:buNone/>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3716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800" indent="0" algn="ctr" defTabSz="914400" rtl="0" eaLnBrk="1" latinLnBrk="0" hangingPunct="1">
              <a:lnSpc>
                <a:spcPct val="90000"/>
              </a:lnSpc>
              <a:spcBef>
                <a:spcPts val="500"/>
              </a:spcBef>
              <a:buFontTx/>
              <a:buNone/>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400"/>
              <a:t>Analyst // Business Analytics</a:t>
            </a:r>
          </a:p>
        </p:txBody>
      </p:sp>
      <p:sp>
        <p:nvSpPr>
          <p:cNvPr id="13" name="Untertitel 12">
            <a:extLst>
              <a:ext uri="{FF2B5EF4-FFF2-40B4-BE49-F238E27FC236}">
                <a16:creationId xmlns:a16="http://schemas.microsoft.com/office/drawing/2014/main" id="{F3F1A4FA-FA59-4806-0A9A-79FBB8FAEC37}"/>
              </a:ext>
            </a:extLst>
          </p:cNvPr>
          <p:cNvSpPr>
            <a:spLocks noGrp="1"/>
          </p:cNvSpPr>
          <p:nvPr>
            <p:ph type="subTitle" idx="1"/>
          </p:nvPr>
        </p:nvSpPr>
        <p:spPr/>
        <p:txBody>
          <a:bodyPr/>
          <a:lstStyle/>
          <a:p>
            <a:endParaRPr lang="de-DE"/>
          </a:p>
        </p:txBody>
      </p:sp>
      <p:pic>
        <p:nvPicPr>
          <p:cNvPr id="4" name="Grafik 3">
            <a:extLst>
              <a:ext uri="{FF2B5EF4-FFF2-40B4-BE49-F238E27FC236}">
                <a16:creationId xmlns:a16="http://schemas.microsoft.com/office/drawing/2014/main" id="{B5333586-CB17-2CAC-DDDC-8D345CC30AC9}"/>
              </a:ext>
            </a:extLst>
          </p:cNvPr>
          <p:cNvPicPr>
            <a:picLocks noChangeAspect="1"/>
          </p:cNvPicPr>
          <p:nvPr/>
        </p:nvPicPr>
        <p:blipFill>
          <a:blip r:embed="rId3"/>
          <a:srcRect l="37335" t="899" r="31216" b="40326"/>
          <a:stretch>
            <a:fillRect/>
          </a:stretch>
        </p:blipFill>
        <p:spPr>
          <a:xfrm>
            <a:off x="5665414" y="912563"/>
            <a:ext cx="3387236" cy="3555550"/>
          </a:xfrm>
          <a:prstGeom prst="rect">
            <a:avLst/>
          </a:prstGeom>
        </p:spPr>
      </p:pic>
    </p:spTree>
    <p:extLst>
      <p:ext uri="{BB962C8B-B14F-4D97-AF65-F5344CB8AC3E}">
        <p14:creationId xmlns:p14="http://schemas.microsoft.com/office/powerpoint/2010/main" val="2316865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50DF26-7844-AEDE-2B02-548E99E0524E}"/>
              </a:ext>
            </a:extLst>
          </p:cNvPr>
          <p:cNvSpPr>
            <a:spLocks noGrp="1"/>
          </p:cNvSpPr>
          <p:nvPr>
            <p:ph type="title"/>
          </p:nvPr>
        </p:nvSpPr>
        <p:spPr/>
        <p:txBody>
          <a:bodyPr/>
          <a:lstStyle/>
          <a:p>
            <a:r>
              <a:rPr lang="de-DE"/>
              <a:t>Die Webinar-Spielregeln</a:t>
            </a:r>
          </a:p>
        </p:txBody>
      </p:sp>
      <p:sp>
        <p:nvSpPr>
          <p:cNvPr id="3" name="Inhaltsplatzhalter 2">
            <a:extLst>
              <a:ext uri="{FF2B5EF4-FFF2-40B4-BE49-F238E27FC236}">
                <a16:creationId xmlns:a16="http://schemas.microsoft.com/office/drawing/2014/main" id="{7FF4AE64-3725-9C01-A5E2-930CFDEA4631}"/>
              </a:ext>
            </a:extLst>
          </p:cNvPr>
          <p:cNvSpPr>
            <a:spLocks noGrp="1"/>
          </p:cNvSpPr>
          <p:nvPr>
            <p:ph idx="1"/>
          </p:nvPr>
        </p:nvSpPr>
        <p:spPr/>
        <p:txBody>
          <a:bodyPr>
            <a:normAutofit fontScale="92500" lnSpcReduction="10000"/>
          </a:bodyPr>
          <a:lstStyle/>
          <a:p>
            <a:pPr marL="0" indent="0">
              <a:buNone/>
            </a:pPr>
            <a:r>
              <a:rPr lang="de-DE" b="1">
                <a:latin typeface="+mj-lt"/>
              </a:rPr>
              <a:t>Muss ich mitschreiben?</a:t>
            </a:r>
          </a:p>
          <a:p>
            <a:pPr marL="0" indent="0">
              <a:buNone/>
            </a:pPr>
            <a:r>
              <a:rPr lang="de-DE" sz="1800"/>
              <a:t>Nein! Den Foliensatz finden sie im Nachgang auf unserer Homepage </a:t>
            </a:r>
            <a:r>
              <a:rPr lang="de-DE" sz="1800" err="1"/>
              <a:t>www.quadra-energy.com</a:t>
            </a:r>
            <a:endParaRPr lang="de-DE" sz="1800"/>
          </a:p>
          <a:p>
            <a:pPr marL="0" indent="0">
              <a:buNone/>
            </a:pPr>
            <a:r>
              <a:rPr lang="de-DE" sz="1800"/>
              <a:t>(News &amp; Wissen / Webinare von </a:t>
            </a:r>
            <a:r>
              <a:rPr lang="de-DE" sz="1800" err="1"/>
              <a:t>Quadra</a:t>
            </a:r>
            <a:r>
              <a:rPr lang="de-DE" sz="1800"/>
              <a:t>)</a:t>
            </a:r>
          </a:p>
          <a:p>
            <a:pPr marL="0" indent="0">
              <a:buNone/>
            </a:pPr>
            <a:endParaRPr lang="de-DE" sz="1800"/>
          </a:p>
          <a:p>
            <a:pPr marL="0" indent="0">
              <a:buNone/>
            </a:pPr>
            <a:r>
              <a:rPr lang="de-DE" b="1">
                <a:latin typeface="+mj-lt"/>
              </a:rPr>
              <a:t>Sie haben Fragen?</a:t>
            </a:r>
          </a:p>
          <a:p>
            <a:pPr marL="0" indent="0">
              <a:buNone/>
            </a:pPr>
            <a:r>
              <a:rPr lang="de-DE" sz="1800"/>
              <a:t>Nutzen Sie die Funktion „</a:t>
            </a:r>
            <a:r>
              <a:rPr lang="de-DE" sz="1800">
                <a:solidFill>
                  <a:schemeClr val="bg1"/>
                </a:solidFill>
                <a:highlight>
                  <a:srgbClr val="93E28E"/>
                </a:highlight>
              </a:rPr>
              <a:t>F&amp;A</a:t>
            </a:r>
            <a:r>
              <a:rPr lang="de-DE" sz="1800"/>
              <a:t>“ in der Navigationsleiste von Teams! Am rechten Rand öffnet sich das „</a:t>
            </a:r>
            <a:r>
              <a:rPr lang="de-DE" sz="1800">
                <a:solidFill>
                  <a:schemeClr val="bg1"/>
                </a:solidFill>
                <a:highlight>
                  <a:srgbClr val="93E28E"/>
                </a:highlight>
              </a:rPr>
              <a:t>F&amp;A</a:t>
            </a:r>
            <a:r>
              <a:rPr lang="de-DE" sz="1800"/>
              <a:t>“ Fenster:</a:t>
            </a:r>
          </a:p>
          <a:p>
            <a:pPr marL="914400" lvl="1" indent="-457200">
              <a:buAutoNum type="arabicPeriod"/>
            </a:pPr>
            <a:r>
              <a:rPr lang="de-DE" i="1"/>
              <a:t>Klicken Sie auf die Sprechblase.</a:t>
            </a:r>
          </a:p>
          <a:p>
            <a:pPr marL="914400" lvl="1" indent="-457200">
              <a:buAutoNum type="arabicPeriod"/>
            </a:pPr>
            <a:r>
              <a:rPr lang="de-DE" i="1"/>
              <a:t>Klicken Sie anschließend auf „Frage stellen“.</a:t>
            </a:r>
          </a:p>
          <a:p>
            <a:pPr marL="914400" lvl="1" indent="-457200">
              <a:buAutoNum type="arabicPeriod"/>
            </a:pPr>
            <a:r>
              <a:rPr lang="de-DE" i="1"/>
              <a:t>Stellen Sie die Frage und klicken Sie anschließend auf „Posten“.</a:t>
            </a:r>
          </a:p>
          <a:p>
            <a:pPr marL="914400" lvl="1" indent="-457200">
              <a:buAutoNum type="arabicPeriod"/>
            </a:pPr>
            <a:r>
              <a:rPr lang="de-DE" i="1"/>
              <a:t>Finden Sie eine bereits gestellte Frage wichtig, nutzen Sie den “Daumen hoch“.</a:t>
            </a:r>
          </a:p>
          <a:p>
            <a:pPr marL="0" indent="0">
              <a:buNone/>
            </a:pPr>
            <a:endParaRPr lang="de-DE"/>
          </a:p>
        </p:txBody>
      </p:sp>
      <p:sp>
        <p:nvSpPr>
          <p:cNvPr id="4" name="Inhaltsplatzhalter 3">
            <a:extLst>
              <a:ext uri="{FF2B5EF4-FFF2-40B4-BE49-F238E27FC236}">
                <a16:creationId xmlns:a16="http://schemas.microsoft.com/office/drawing/2014/main" id="{28D9EDE3-DAAA-DB0D-FE75-6C7833EB537C}"/>
              </a:ext>
            </a:extLst>
          </p:cNvPr>
          <p:cNvSpPr>
            <a:spLocks noGrp="1"/>
          </p:cNvSpPr>
          <p:nvPr>
            <p:ph idx="10"/>
          </p:nvPr>
        </p:nvSpPr>
        <p:spPr/>
        <p:txBody>
          <a:bodyPr>
            <a:normAutofit/>
          </a:bodyPr>
          <a:lstStyle/>
          <a:p>
            <a:pPr marL="0" indent="0">
              <a:buNone/>
            </a:pPr>
            <a:r>
              <a:rPr lang="de-DE" b="1">
                <a:latin typeface="+mj-lt"/>
              </a:rPr>
              <a:t>Feedback und Themenwünsche!</a:t>
            </a:r>
          </a:p>
          <a:p>
            <a:pPr marL="0" indent="0">
              <a:buNone/>
            </a:pPr>
            <a:r>
              <a:rPr lang="de-DE" sz="1800"/>
              <a:t>Senden Sie uns gerne eine Mail mit Ihrem Feedback oder Themenwünschen an </a:t>
            </a:r>
            <a:r>
              <a:rPr lang="de-DE" sz="1800">
                <a:hlinkClick r:id="rId2"/>
              </a:rPr>
              <a:t>vertrieb@quadra.energy</a:t>
            </a:r>
            <a:r>
              <a:rPr lang="de-DE" sz="1800"/>
              <a:t>.</a:t>
            </a:r>
          </a:p>
          <a:p>
            <a:pPr marL="0" indent="0">
              <a:buNone/>
            </a:pPr>
            <a:endParaRPr lang="de-DE" b="1">
              <a:latin typeface="+mj-lt"/>
            </a:endParaRPr>
          </a:p>
          <a:p>
            <a:pPr marL="0" indent="0">
              <a:buNone/>
            </a:pPr>
            <a:r>
              <a:rPr lang="de-DE" b="1">
                <a:latin typeface="+mj-lt"/>
              </a:rPr>
              <a:t>Frische Daten nach dem Webinar?</a:t>
            </a:r>
          </a:p>
          <a:p>
            <a:pPr marL="0" indent="0">
              <a:buNone/>
            </a:pPr>
            <a:r>
              <a:rPr lang="de-DE" sz="1800"/>
              <a:t>Unser </a:t>
            </a:r>
            <a:r>
              <a:rPr lang="de-DE" sz="1800">
                <a:highlight>
                  <a:srgbClr val="60BEDC"/>
                </a:highlight>
              </a:rPr>
              <a:t>Energieradar</a:t>
            </a:r>
            <a:r>
              <a:rPr lang="de-DE" sz="1800"/>
              <a:t> liefert täglich frische Daten zu Preisen, Erzeugung und Klima. </a:t>
            </a:r>
          </a:p>
          <a:p>
            <a:pPr marL="0" indent="0">
              <a:buNone/>
            </a:pPr>
            <a:r>
              <a:rPr lang="de-DE" sz="1800"/>
              <a:t>Besuchen sie dazu unsere Homepage </a:t>
            </a:r>
            <a:r>
              <a:rPr lang="de-DE" sz="1800" err="1"/>
              <a:t>www.quadra-energy.com</a:t>
            </a:r>
            <a:endParaRPr lang="de-DE" sz="1800"/>
          </a:p>
          <a:p>
            <a:pPr marL="0" indent="0">
              <a:buNone/>
            </a:pPr>
            <a:endParaRPr lang="de-DE" sz="1800"/>
          </a:p>
          <a:p>
            <a:pPr marL="0" indent="0">
              <a:buNone/>
            </a:pPr>
            <a:endParaRPr lang="de-DE"/>
          </a:p>
        </p:txBody>
      </p:sp>
      <p:sp>
        <p:nvSpPr>
          <p:cNvPr id="5" name="Textplatzhalter 4">
            <a:extLst>
              <a:ext uri="{FF2B5EF4-FFF2-40B4-BE49-F238E27FC236}">
                <a16:creationId xmlns:a16="http://schemas.microsoft.com/office/drawing/2014/main" id="{3C31C4BD-6AA9-13A1-83E2-EEEDAA545A88}"/>
              </a:ext>
            </a:extLst>
          </p:cNvPr>
          <p:cNvSpPr>
            <a:spLocks noGrp="1"/>
          </p:cNvSpPr>
          <p:nvPr>
            <p:ph type="body" sz="quarter" idx="11"/>
          </p:nvPr>
        </p:nvSpPr>
        <p:spPr/>
        <p:txBody>
          <a:bodyPr/>
          <a:lstStyle/>
          <a:p>
            <a:r>
              <a:rPr lang="de-DE"/>
              <a:t>Wir freuen uns auf Ihre Fragen, Rückmeldungen und Themenwünsche</a:t>
            </a:r>
          </a:p>
          <a:p>
            <a:endParaRPr lang="de-DE"/>
          </a:p>
        </p:txBody>
      </p:sp>
    </p:spTree>
    <p:extLst>
      <p:ext uri="{BB962C8B-B14F-4D97-AF65-F5344CB8AC3E}">
        <p14:creationId xmlns:p14="http://schemas.microsoft.com/office/powerpoint/2010/main" val="98590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A4FE8-569C-988B-6FF7-E4B1FE969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F5815-C96F-5438-A21A-4D1E8664F5E8}"/>
              </a:ext>
            </a:extLst>
          </p:cNvPr>
          <p:cNvSpPr>
            <a:spLocks noGrp="1"/>
          </p:cNvSpPr>
          <p:nvPr>
            <p:ph type="ctrTitle"/>
          </p:nvPr>
        </p:nvSpPr>
        <p:spPr>
          <a:xfrm>
            <a:off x="390939" y="2775890"/>
            <a:ext cx="6614018" cy="720844"/>
          </a:xfrm>
        </p:spPr>
        <p:txBody>
          <a:bodyPr anchor="b">
            <a:normAutofit fontScale="90000"/>
          </a:bodyPr>
          <a:lstStyle/>
          <a:p>
            <a:r>
              <a:rPr lang="en-US" sz="4100" err="1"/>
              <a:t>Rückblick</a:t>
            </a:r>
            <a:r>
              <a:rPr lang="en-US" sz="4100"/>
              <a:t> Sommer 2026:</a:t>
            </a:r>
            <a:br>
              <a:rPr lang="en-US" sz="4100"/>
            </a:br>
            <a:r>
              <a:rPr lang="en-US" sz="4100"/>
              <a:t>Ein Sommer der Extreme</a:t>
            </a:r>
          </a:p>
        </p:txBody>
      </p:sp>
      <p:sp>
        <p:nvSpPr>
          <p:cNvPr id="7" name="Untertitel 6">
            <a:extLst>
              <a:ext uri="{FF2B5EF4-FFF2-40B4-BE49-F238E27FC236}">
                <a16:creationId xmlns:a16="http://schemas.microsoft.com/office/drawing/2014/main" id="{C88C983A-B04D-B6CA-1DFA-A42E1B98A9C4}"/>
              </a:ext>
            </a:extLst>
          </p:cNvPr>
          <p:cNvSpPr>
            <a:spLocks noGrp="1"/>
          </p:cNvSpPr>
          <p:nvPr>
            <p:ph type="subTitle" idx="1"/>
          </p:nvPr>
        </p:nvSpPr>
        <p:spPr>
          <a:xfrm>
            <a:off x="390939" y="4069998"/>
            <a:ext cx="6614018" cy="235882"/>
          </a:xfrm>
        </p:spPr>
        <p:txBody>
          <a:bodyPr vert="horz" lIns="0" tIns="0" rIns="0" bIns="0" rtlCol="0">
            <a:normAutofit/>
          </a:bodyPr>
          <a:lstStyle/>
          <a:p>
            <a:r>
              <a:rPr lang="de-DE" sz="1700"/>
              <a:t>Sebastian Zurmühlen</a:t>
            </a:r>
          </a:p>
        </p:txBody>
      </p:sp>
      <p:pic>
        <p:nvPicPr>
          <p:cNvPr id="3" name="Bildplatzhalter 10" descr="Ein Bild, das Menschliches Gesicht, Person, Lächeln, Kleidung enthält.  KI-generierte Inhalte können fehlerhaft sein.">
            <a:extLst>
              <a:ext uri="{FF2B5EF4-FFF2-40B4-BE49-F238E27FC236}">
                <a16:creationId xmlns:a16="http://schemas.microsoft.com/office/drawing/2014/main" id="{07DF1F93-0F25-4F2C-D5F6-E4F7C8A2CAB7}"/>
              </a:ext>
            </a:extLst>
          </p:cNvPr>
          <p:cNvPicPr>
            <a:picLocks noChangeAspect="1"/>
          </p:cNvPicPr>
          <p:nvPr/>
        </p:nvPicPr>
        <p:blipFill>
          <a:blip r:embed="rId3"/>
          <a:srcRect l="16376" r="16376" b="7435"/>
          <a:stretch>
            <a:fillRect/>
          </a:stretch>
        </p:blipFill>
        <p:spPr>
          <a:xfrm>
            <a:off x="8206001" y="2023865"/>
            <a:ext cx="3988073" cy="4855542"/>
          </a:xfrm>
          <a:prstGeom prst="roundRect">
            <a:avLst>
              <a:gd name="adj" fmla="val 3222"/>
            </a:avLst>
          </a:prstGeom>
        </p:spPr>
      </p:pic>
    </p:spTree>
    <p:extLst>
      <p:ext uri="{BB962C8B-B14F-4D97-AF65-F5344CB8AC3E}">
        <p14:creationId xmlns:p14="http://schemas.microsoft.com/office/powerpoint/2010/main" val="1623808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EE16-7239-EDB5-EBF0-084FC739B86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48FDC395-F4B6-1E4C-20A3-C71B43CD3F74}"/>
              </a:ext>
            </a:extLst>
          </p:cNvPr>
          <p:cNvSpPr>
            <a:spLocks noGrp="1"/>
          </p:cNvSpPr>
          <p:nvPr>
            <p:ph type="title"/>
          </p:nvPr>
        </p:nvSpPr>
        <p:spPr/>
        <p:txBody>
          <a:bodyPr/>
          <a:lstStyle/>
          <a:p>
            <a:r>
              <a:rPr lang="de-DE"/>
              <a:t>Speicherwirkung am Strommarkt</a:t>
            </a:r>
          </a:p>
        </p:txBody>
      </p:sp>
      <p:sp>
        <p:nvSpPr>
          <p:cNvPr id="6" name="Textplatzhalter 5">
            <a:extLst>
              <a:ext uri="{FF2B5EF4-FFF2-40B4-BE49-F238E27FC236}">
                <a16:creationId xmlns:a16="http://schemas.microsoft.com/office/drawing/2014/main" id="{A5838C32-20CB-6602-2EB2-8535C4F3C55F}"/>
              </a:ext>
            </a:extLst>
          </p:cNvPr>
          <p:cNvSpPr>
            <a:spLocks noGrp="1"/>
          </p:cNvSpPr>
          <p:nvPr>
            <p:ph type="body" sz="quarter" idx="11"/>
          </p:nvPr>
        </p:nvSpPr>
        <p:spPr/>
        <p:txBody>
          <a:bodyPr>
            <a:normAutofit/>
          </a:bodyPr>
          <a:lstStyle/>
          <a:p>
            <a:r>
              <a:rPr lang="de-DE"/>
              <a:t>Neues Tool des Fraunhofer ISE bestätigt den gezeigten Flexibilitätsbedarf</a:t>
            </a:r>
          </a:p>
        </p:txBody>
      </p:sp>
      <p:sp>
        <p:nvSpPr>
          <p:cNvPr id="2" name="Inhaltsplatzhalter 3">
            <a:extLst>
              <a:ext uri="{FF2B5EF4-FFF2-40B4-BE49-F238E27FC236}">
                <a16:creationId xmlns:a16="http://schemas.microsoft.com/office/drawing/2014/main" id="{03D42D0B-11E2-A90A-955B-4845D1BB3ED8}"/>
              </a:ext>
            </a:extLst>
          </p:cNvPr>
          <p:cNvSpPr txBox="1">
            <a:spLocks/>
          </p:cNvSpPr>
          <p:nvPr/>
        </p:nvSpPr>
        <p:spPr>
          <a:xfrm>
            <a:off x="291549" y="1948070"/>
            <a:ext cx="4633370"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US" err="1">
                <a:latin typeface="+mj-lt"/>
                <a:ea typeface="Open Sans Light"/>
                <a:cs typeface="Open Sans Light"/>
              </a:rPr>
              <a:t>Saisonale</a:t>
            </a:r>
            <a:r>
              <a:rPr lang="en-US">
                <a:latin typeface="+mj-lt"/>
                <a:ea typeface="Open Sans Light"/>
                <a:cs typeface="Open Sans Light"/>
              </a:rPr>
              <a:t> </a:t>
            </a:r>
            <a:r>
              <a:rPr lang="en-US" err="1">
                <a:latin typeface="+mj-lt"/>
                <a:ea typeface="Open Sans Light"/>
                <a:cs typeface="Open Sans Light"/>
              </a:rPr>
              <a:t>Variabilität</a:t>
            </a:r>
            <a:r>
              <a:rPr lang="en-US">
                <a:latin typeface="+mj-lt"/>
                <a:ea typeface="Open Sans Light"/>
                <a:cs typeface="Open Sans Light"/>
              </a:rPr>
              <a:t> </a:t>
            </a:r>
          </a:p>
          <a:p>
            <a:pPr lvl="1">
              <a:lnSpc>
                <a:spcPct val="114000"/>
              </a:lnSpc>
            </a:pPr>
            <a:r>
              <a:rPr lang="en-US" err="1">
                <a:ea typeface="Open Sans Light"/>
                <a:cs typeface="Open Sans Light"/>
              </a:rPr>
              <a:t>Sonniger</a:t>
            </a:r>
            <a:r>
              <a:rPr lang="en-US">
                <a:ea typeface="Open Sans Light"/>
                <a:cs typeface="Open Sans Light"/>
              </a:rPr>
              <a:t> Sommer, </a:t>
            </a:r>
            <a:r>
              <a:rPr lang="en-US" err="1">
                <a:ea typeface="Open Sans Light"/>
                <a:cs typeface="Open Sans Light"/>
              </a:rPr>
              <a:t>windiger</a:t>
            </a:r>
            <a:r>
              <a:rPr lang="en-US">
                <a:ea typeface="Open Sans Light"/>
                <a:cs typeface="Open Sans Light"/>
              </a:rPr>
              <a:t> Winter.                    </a:t>
            </a:r>
          </a:p>
          <a:p>
            <a:pPr>
              <a:lnSpc>
                <a:spcPct val="114000"/>
              </a:lnSpc>
            </a:pPr>
            <a:endParaRPr lang="en-US">
              <a:ea typeface="Open Sans Light"/>
              <a:cs typeface="Open Sans Light"/>
            </a:endParaRPr>
          </a:p>
          <a:p>
            <a:pPr>
              <a:lnSpc>
                <a:spcPct val="114000"/>
              </a:lnSpc>
            </a:pPr>
            <a:r>
              <a:rPr lang="en-US" err="1">
                <a:latin typeface="+mj-lt"/>
                <a:ea typeface="Open Sans Light"/>
                <a:cs typeface="Open Sans Light"/>
              </a:rPr>
              <a:t>Tägliche</a:t>
            </a:r>
            <a:r>
              <a:rPr lang="en-US">
                <a:latin typeface="+mj-lt"/>
                <a:ea typeface="Open Sans Light"/>
                <a:cs typeface="Open Sans Light"/>
              </a:rPr>
              <a:t> </a:t>
            </a:r>
            <a:r>
              <a:rPr lang="en-US" err="1">
                <a:latin typeface="+mj-lt"/>
                <a:ea typeface="Open Sans Light"/>
                <a:cs typeface="Open Sans Light"/>
              </a:rPr>
              <a:t>Variabilität</a:t>
            </a:r>
            <a:r>
              <a:rPr lang="en-US">
                <a:latin typeface="+mj-lt"/>
                <a:ea typeface="Open Sans Light"/>
                <a:cs typeface="Open Sans Light"/>
              </a:rPr>
              <a:t> </a:t>
            </a:r>
          </a:p>
          <a:p>
            <a:pPr>
              <a:lnSpc>
                <a:spcPct val="114000"/>
              </a:lnSpc>
            </a:pPr>
            <a:endParaRPr lang="en-US">
              <a:ea typeface="Open Sans Light"/>
              <a:cs typeface="Open Sans Light"/>
            </a:endParaRPr>
          </a:p>
          <a:p>
            <a:pPr>
              <a:lnSpc>
                <a:spcPct val="114000"/>
              </a:lnSpc>
            </a:pPr>
            <a:r>
              <a:rPr lang="en-US" err="1">
                <a:latin typeface="+mj-lt"/>
                <a:ea typeface="Open Sans Light"/>
                <a:cs typeface="Open Sans Light"/>
              </a:rPr>
              <a:t>Räumliche</a:t>
            </a:r>
            <a:r>
              <a:rPr lang="en-US">
                <a:latin typeface="+mj-lt"/>
                <a:ea typeface="Open Sans Light"/>
                <a:cs typeface="Open Sans Light"/>
              </a:rPr>
              <a:t> </a:t>
            </a:r>
            <a:r>
              <a:rPr lang="en-US" err="1">
                <a:latin typeface="+mj-lt"/>
                <a:ea typeface="Open Sans Light"/>
                <a:cs typeface="Open Sans Light"/>
              </a:rPr>
              <a:t>Verteilung</a:t>
            </a:r>
            <a:endParaRPr lang="en-US">
              <a:latin typeface="+mj-lt"/>
              <a:ea typeface="Open Sans Light"/>
              <a:cs typeface="Open Sans Light"/>
            </a:endParaRPr>
          </a:p>
          <a:p>
            <a:pPr lvl="1">
              <a:lnSpc>
                <a:spcPct val="114000"/>
              </a:lnSpc>
            </a:pPr>
            <a:r>
              <a:rPr lang="en-US" err="1">
                <a:ea typeface="Open Sans Light"/>
                <a:cs typeface="Open Sans Light"/>
              </a:rPr>
              <a:t>Windparks</a:t>
            </a:r>
            <a:r>
              <a:rPr lang="en-US">
                <a:ea typeface="Open Sans Light"/>
                <a:cs typeface="Open Sans Light"/>
              </a:rPr>
              <a:t> </a:t>
            </a:r>
            <a:r>
              <a:rPr lang="en-US" err="1">
                <a:ea typeface="Open Sans Light"/>
                <a:cs typeface="Open Sans Light"/>
              </a:rPr>
              <a:t>im</a:t>
            </a:r>
            <a:r>
              <a:rPr lang="en-US">
                <a:ea typeface="Open Sans Light"/>
                <a:cs typeface="Open Sans Light"/>
              </a:rPr>
              <a:t> </a:t>
            </a:r>
            <a:r>
              <a:rPr lang="en-US" err="1">
                <a:ea typeface="Open Sans Light"/>
                <a:cs typeface="Open Sans Light"/>
              </a:rPr>
              <a:t>windigen</a:t>
            </a:r>
            <a:r>
              <a:rPr lang="en-US">
                <a:ea typeface="Open Sans Light"/>
                <a:cs typeface="Open Sans Light"/>
              </a:rPr>
              <a:t> Norden, </a:t>
            </a:r>
            <a:r>
              <a:rPr lang="en-US" err="1">
                <a:ea typeface="Open Sans Light"/>
                <a:cs typeface="Open Sans Light"/>
              </a:rPr>
              <a:t>Solarparks</a:t>
            </a:r>
            <a:r>
              <a:rPr lang="en-US">
                <a:ea typeface="Open Sans Light"/>
                <a:cs typeface="Open Sans Light"/>
              </a:rPr>
              <a:t> </a:t>
            </a:r>
            <a:r>
              <a:rPr lang="en-US" err="1">
                <a:ea typeface="Open Sans Light"/>
                <a:cs typeface="Open Sans Light"/>
              </a:rPr>
              <a:t>im</a:t>
            </a:r>
            <a:r>
              <a:rPr lang="en-US">
                <a:ea typeface="Open Sans Light"/>
                <a:cs typeface="Open Sans Light"/>
              </a:rPr>
              <a:t> </a:t>
            </a:r>
            <a:r>
              <a:rPr lang="en-US" err="1">
                <a:ea typeface="Open Sans Light"/>
                <a:cs typeface="Open Sans Light"/>
              </a:rPr>
              <a:t>sonnigen</a:t>
            </a:r>
            <a:r>
              <a:rPr lang="en-US">
                <a:ea typeface="Open Sans Light"/>
                <a:cs typeface="Open Sans Light"/>
              </a:rPr>
              <a:t> </a:t>
            </a:r>
            <a:r>
              <a:rPr lang="en-US" err="1">
                <a:ea typeface="Open Sans Light"/>
                <a:cs typeface="Open Sans Light"/>
              </a:rPr>
              <a:t>Südosten</a:t>
            </a:r>
            <a:endParaRPr lang="en-US">
              <a:ea typeface="Open Sans Light"/>
              <a:cs typeface="Open Sans Light"/>
            </a:endParaRPr>
          </a:p>
          <a:p>
            <a:endParaRPr/>
          </a:p>
        </p:txBody>
      </p:sp>
      <p:graphicFrame>
        <p:nvGraphicFramePr>
          <p:cNvPr id="3" name="Inhaltsplatzhalter 5">
            <a:extLst>
              <a:ext uri="{FF2B5EF4-FFF2-40B4-BE49-F238E27FC236}">
                <a16:creationId xmlns:a16="http://schemas.microsoft.com/office/drawing/2014/main" id="{3A44825E-CE1F-E4DF-1E3D-35D59B4D0742}"/>
              </a:ext>
            </a:extLst>
          </p:cNvPr>
          <p:cNvGraphicFramePr>
            <a:graphicFrameLocks/>
          </p:cNvGraphicFramePr>
          <p:nvPr>
            <p:extLst>
              <p:ext uri="{D42A27DB-BD31-4B8C-83A1-F6EECF244321}">
                <p14:modId xmlns:p14="http://schemas.microsoft.com/office/powerpoint/2010/main" val="4035715094"/>
              </p:ext>
            </p:extLst>
          </p:nvPr>
        </p:nvGraphicFramePr>
        <p:xfrm>
          <a:off x="4989018" y="2372133"/>
          <a:ext cx="3320140" cy="3356954"/>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 14">
            <a:extLst>
              <a:ext uri="{FF2B5EF4-FFF2-40B4-BE49-F238E27FC236}">
                <a16:creationId xmlns:a16="http://schemas.microsoft.com/office/drawing/2014/main" id="{A54123E5-F2ED-61F2-F74E-9121302020BC}"/>
              </a:ext>
            </a:extLst>
          </p:cNvPr>
          <p:cNvSpPr/>
          <p:nvPr/>
        </p:nvSpPr>
        <p:spPr>
          <a:xfrm>
            <a:off x="4836227" y="1887664"/>
            <a:ext cx="3856715" cy="347258"/>
          </a:xfrm>
          <a:prstGeom prst="rect">
            <a:avLst/>
          </a:prstGeom>
          <a:noFill/>
          <a:ln/>
        </p:spPr>
        <p:txBody>
          <a:bodyPr wrap="none" lIns="25400" tIns="25400" rIns="25400" bIns="25400" rtlCol="0" anchor="t">
            <a:noAutofit/>
          </a:bodyPr>
          <a:lstStyle/>
          <a:p>
            <a:pPr marL="0" indent="0" algn="l">
              <a:lnSpc>
                <a:spcPct val="94545"/>
              </a:lnSpc>
              <a:buNone/>
            </a:pPr>
            <a:r>
              <a:rPr lang="en-US" err="1">
                <a:solidFill>
                  <a:srgbClr val="215274"/>
                </a:solidFill>
                <a:latin typeface="+mj-lt"/>
                <a:ea typeface="Open Sans" pitchFamily="34" charset="-122"/>
                <a:cs typeface="Open Sans" pitchFamily="34" charset="-120"/>
              </a:rPr>
              <a:t>Monatlicher</a:t>
            </a:r>
            <a:r>
              <a:rPr lang="en-US">
                <a:solidFill>
                  <a:srgbClr val="215274"/>
                </a:solidFill>
                <a:latin typeface="+mj-lt"/>
                <a:ea typeface="Open Sans" pitchFamily="34" charset="-122"/>
                <a:cs typeface="Open Sans" pitchFamily="34" charset="-120"/>
              </a:rPr>
              <a:t> </a:t>
            </a:r>
            <a:r>
              <a:rPr lang="en-US" err="1">
                <a:solidFill>
                  <a:srgbClr val="215274"/>
                </a:solidFill>
                <a:latin typeface="+mj-lt"/>
                <a:ea typeface="Open Sans" pitchFamily="34" charset="-122"/>
                <a:cs typeface="Open Sans" pitchFamily="34" charset="-120"/>
              </a:rPr>
              <a:t>Produktionsanteil</a:t>
            </a:r>
            <a:r>
              <a:rPr lang="en-US">
                <a:solidFill>
                  <a:srgbClr val="215274"/>
                </a:solidFill>
                <a:latin typeface="+mj-lt"/>
                <a:ea typeface="Open Sans" pitchFamily="34" charset="-122"/>
                <a:cs typeface="Open Sans" pitchFamily="34" charset="-120"/>
              </a:rPr>
              <a:t> in %</a:t>
            </a:r>
            <a:endParaRPr lang="en-US">
              <a:latin typeface="+mj-lt"/>
            </a:endParaRPr>
          </a:p>
        </p:txBody>
      </p:sp>
      <p:sp>
        <p:nvSpPr>
          <p:cNvPr id="10" name="Text 14">
            <a:extLst>
              <a:ext uri="{FF2B5EF4-FFF2-40B4-BE49-F238E27FC236}">
                <a16:creationId xmlns:a16="http://schemas.microsoft.com/office/drawing/2014/main" id="{033D4DD3-04FB-A432-B8CC-BB1BA2D17052}"/>
              </a:ext>
            </a:extLst>
          </p:cNvPr>
          <p:cNvSpPr/>
          <p:nvPr/>
        </p:nvSpPr>
        <p:spPr>
          <a:xfrm>
            <a:off x="9251146" y="1887664"/>
            <a:ext cx="2408468" cy="347258"/>
          </a:xfrm>
          <a:prstGeom prst="rect">
            <a:avLst/>
          </a:prstGeom>
          <a:noFill/>
          <a:ln/>
        </p:spPr>
        <p:txBody>
          <a:bodyPr wrap="none" lIns="25400" tIns="25400" rIns="25400" bIns="25400" rtlCol="0" anchor="t">
            <a:noAutofit/>
          </a:bodyPr>
          <a:lstStyle/>
          <a:p>
            <a:pPr marL="0" indent="0" algn="ctr">
              <a:lnSpc>
                <a:spcPct val="94545"/>
              </a:lnSpc>
              <a:buNone/>
            </a:pPr>
            <a:r>
              <a:rPr lang="en-US" err="1">
                <a:solidFill>
                  <a:srgbClr val="215274"/>
                </a:solidFill>
                <a:latin typeface="+mj-lt"/>
                <a:ea typeface="Open Sans" pitchFamily="34" charset="-122"/>
                <a:cs typeface="Open Sans" pitchFamily="34" charset="-120"/>
              </a:rPr>
              <a:t>Energiemix</a:t>
            </a:r>
            <a:r>
              <a:rPr lang="en-US">
                <a:solidFill>
                  <a:srgbClr val="215274"/>
                </a:solidFill>
                <a:latin typeface="+mj-lt"/>
                <a:ea typeface="Open Sans" pitchFamily="34" charset="-122"/>
                <a:cs typeface="Open Sans" pitchFamily="34" charset="-120"/>
              </a:rPr>
              <a:t> 2026 (in %)</a:t>
            </a:r>
            <a:endParaRPr lang="en-US">
              <a:latin typeface="+mj-lt"/>
            </a:endParaRPr>
          </a:p>
        </p:txBody>
      </p:sp>
      <p:sp>
        <p:nvSpPr>
          <p:cNvPr id="11" name="Textfeld 10">
            <a:extLst>
              <a:ext uri="{FF2B5EF4-FFF2-40B4-BE49-F238E27FC236}">
                <a16:creationId xmlns:a16="http://schemas.microsoft.com/office/drawing/2014/main" id="{EB73D824-812D-EF19-3093-46E36F988900}"/>
              </a:ext>
            </a:extLst>
          </p:cNvPr>
          <p:cNvSpPr txBox="1"/>
          <p:nvPr/>
        </p:nvSpPr>
        <p:spPr>
          <a:xfrm>
            <a:off x="10115721" y="6345253"/>
            <a:ext cx="2190790" cy="276999"/>
          </a:xfrm>
          <a:prstGeom prst="rect">
            <a:avLst/>
          </a:prstGeom>
          <a:noFill/>
        </p:spPr>
        <p:txBody>
          <a:bodyPr wrap="square" rtlCol="0">
            <a:spAutoFit/>
          </a:bodyPr>
          <a:lstStyle/>
          <a:p>
            <a:r>
              <a:rPr lang="de-DE" sz="1200"/>
              <a:t>Quelle: </a:t>
            </a:r>
            <a:r>
              <a:rPr lang="de-DE" sz="1200" err="1"/>
              <a:t>energy-charts.info</a:t>
            </a:r>
            <a:endParaRPr lang="de-DE" sz="1200"/>
          </a:p>
        </p:txBody>
      </p:sp>
      <p:graphicFrame>
        <p:nvGraphicFramePr>
          <p:cNvPr id="7" name="Chart 8">
            <a:extLst>
              <a:ext uri="{FF2B5EF4-FFF2-40B4-BE49-F238E27FC236}">
                <a16:creationId xmlns:a16="http://schemas.microsoft.com/office/drawing/2014/main" id="{51B222B1-72DC-5BEC-6180-3FC1A1F172E9}"/>
              </a:ext>
            </a:extLst>
          </p:cNvPr>
          <p:cNvGraphicFramePr>
            <a:graphicFrameLocks/>
          </p:cNvGraphicFramePr>
          <p:nvPr>
            <p:extLst>
              <p:ext uri="{D42A27DB-BD31-4B8C-83A1-F6EECF244321}">
                <p14:modId xmlns:p14="http://schemas.microsoft.com/office/powerpoint/2010/main" val="4156289380"/>
              </p:ext>
            </p:extLst>
          </p:nvPr>
        </p:nvGraphicFramePr>
        <p:xfrm>
          <a:off x="8604250" y="2079184"/>
          <a:ext cx="3702261" cy="388981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82850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8C47E-B853-0309-863C-44AECEEE713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59DFD39-9E58-B8C7-9F51-EA1302C4B640}"/>
              </a:ext>
            </a:extLst>
          </p:cNvPr>
          <p:cNvSpPr>
            <a:spLocks noGrp="1"/>
          </p:cNvSpPr>
          <p:nvPr>
            <p:ph type="title"/>
          </p:nvPr>
        </p:nvSpPr>
        <p:spPr/>
        <p:txBody>
          <a:bodyPr/>
          <a:lstStyle/>
          <a:p>
            <a:r>
              <a:rPr lang="de-DE"/>
              <a:t>Das Spot-Preisgebirge im Jahresverlauf 2026</a:t>
            </a:r>
          </a:p>
        </p:txBody>
      </p:sp>
      <p:pic>
        <p:nvPicPr>
          <p:cNvPr id="9" name="Grafik 8">
            <a:extLst>
              <a:ext uri="{FF2B5EF4-FFF2-40B4-BE49-F238E27FC236}">
                <a16:creationId xmlns:a16="http://schemas.microsoft.com/office/drawing/2014/main" id="{1166B9D6-4A1F-D9D9-C038-769FFFFD1ED6}"/>
              </a:ext>
            </a:extLst>
          </p:cNvPr>
          <p:cNvPicPr>
            <a:picLocks noChangeAspect="1"/>
          </p:cNvPicPr>
          <p:nvPr/>
        </p:nvPicPr>
        <p:blipFill>
          <a:blip r:embed="rId3"/>
          <a:srcRect r="650"/>
          <a:stretch>
            <a:fillRect/>
          </a:stretch>
        </p:blipFill>
        <p:spPr>
          <a:xfrm>
            <a:off x="1219201" y="1247107"/>
            <a:ext cx="9398260" cy="5098146"/>
          </a:xfrm>
          <a:prstGeom prst="rect">
            <a:avLst/>
          </a:prstGeom>
        </p:spPr>
      </p:pic>
      <p:sp>
        <p:nvSpPr>
          <p:cNvPr id="8" name="Textplatzhalter 3">
            <a:extLst>
              <a:ext uri="{FF2B5EF4-FFF2-40B4-BE49-F238E27FC236}">
                <a16:creationId xmlns:a16="http://schemas.microsoft.com/office/drawing/2014/main" id="{D0682AB9-91D1-0358-622D-116E22C937E5}"/>
              </a:ext>
            </a:extLst>
          </p:cNvPr>
          <p:cNvSpPr>
            <a:spLocks noGrp="1"/>
          </p:cNvSpPr>
          <p:nvPr>
            <p:ph type="body" sz="quarter" idx="11"/>
          </p:nvPr>
        </p:nvSpPr>
        <p:spPr>
          <a:xfrm>
            <a:off x="280988" y="1042988"/>
            <a:ext cx="10515600" cy="396875"/>
          </a:xfrm>
        </p:spPr>
        <p:txBody>
          <a:bodyPr>
            <a:normAutofit/>
          </a:bodyPr>
          <a:lstStyle/>
          <a:p>
            <a:r>
              <a:rPr lang="de-DE"/>
              <a:t>Die Preise offenbaren die volle Komplexität unserer Stromversorgung</a:t>
            </a:r>
          </a:p>
        </p:txBody>
      </p:sp>
    </p:spTree>
    <p:extLst>
      <p:ext uri="{BB962C8B-B14F-4D97-AF65-F5344CB8AC3E}">
        <p14:creationId xmlns:p14="http://schemas.microsoft.com/office/powerpoint/2010/main" val="2544552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92A6E3BA-280B-4D72-F607-1D11FA31691E}"/>
              </a:ext>
            </a:extLst>
          </p:cNvPr>
          <p:cNvPicPr>
            <a:picLocks noGrp="1" noChangeAspect="1"/>
          </p:cNvPicPr>
          <p:nvPr>
            <p:ph idx="1"/>
          </p:nvPr>
        </p:nvPicPr>
        <p:blipFill>
          <a:blip r:embed="rId3"/>
          <a:stretch>
            <a:fillRect/>
          </a:stretch>
        </p:blipFill>
        <p:spPr>
          <a:xfrm>
            <a:off x="280988" y="1674841"/>
            <a:ext cx="10515600" cy="4490980"/>
          </a:xfrm>
          <a:prstGeom prst="rect">
            <a:avLst/>
          </a:prstGeom>
        </p:spPr>
      </p:pic>
      <p:sp>
        <p:nvSpPr>
          <p:cNvPr id="3" name="Titel 2">
            <a:extLst>
              <a:ext uri="{FF2B5EF4-FFF2-40B4-BE49-F238E27FC236}">
                <a16:creationId xmlns:a16="http://schemas.microsoft.com/office/drawing/2014/main" id="{063AFA5A-FACF-903A-EEB9-22A54A55F134}"/>
              </a:ext>
            </a:extLst>
          </p:cNvPr>
          <p:cNvSpPr>
            <a:spLocks noGrp="1"/>
          </p:cNvSpPr>
          <p:nvPr>
            <p:ph type="title"/>
          </p:nvPr>
        </p:nvSpPr>
        <p:spPr/>
        <p:txBody>
          <a:bodyPr/>
          <a:lstStyle/>
          <a:p>
            <a:r>
              <a:rPr lang="de-DE"/>
              <a:t>Fallbeispiel 25.08.</a:t>
            </a:r>
          </a:p>
        </p:txBody>
      </p:sp>
      <p:sp>
        <p:nvSpPr>
          <p:cNvPr id="4" name="Textplatzhalter 3">
            <a:extLst>
              <a:ext uri="{FF2B5EF4-FFF2-40B4-BE49-F238E27FC236}">
                <a16:creationId xmlns:a16="http://schemas.microsoft.com/office/drawing/2014/main" id="{26F8525F-63F5-7839-E6B6-242207A31423}"/>
              </a:ext>
            </a:extLst>
          </p:cNvPr>
          <p:cNvSpPr>
            <a:spLocks noGrp="1"/>
          </p:cNvSpPr>
          <p:nvPr>
            <p:ph type="body" sz="quarter" idx="11"/>
          </p:nvPr>
        </p:nvSpPr>
        <p:spPr/>
        <p:txBody>
          <a:bodyPr/>
          <a:lstStyle/>
          <a:p>
            <a:r>
              <a:rPr lang="de-DE"/>
              <a:t>Extremes Nord-Süd-Gefälle bei der EE-Erzeugung.</a:t>
            </a:r>
          </a:p>
        </p:txBody>
      </p:sp>
      <p:pic>
        <p:nvPicPr>
          <p:cNvPr id="6" name="Grafik 5">
            <a:extLst>
              <a:ext uri="{FF2B5EF4-FFF2-40B4-BE49-F238E27FC236}">
                <a16:creationId xmlns:a16="http://schemas.microsoft.com/office/drawing/2014/main" id="{FA4744BB-E700-D0F7-86DF-306054A295A0}"/>
              </a:ext>
            </a:extLst>
          </p:cNvPr>
          <p:cNvPicPr>
            <a:picLocks noChangeAspect="1"/>
          </p:cNvPicPr>
          <p:nvPr/>
        </p:nvPicPr>
        <p:blipFill>
          <a:blip r:embed="rId4"/>
          <a:stretch>
            <a:fillRect/>
          </a:stretch>
        </p:blipFill>
        <p:spPr>
          <a:xfrm>
            <a:off x="8688388" y="5701302"/>
            <a:ext cx="2108200" cy="464519"/>
          </a:xfrm>
          <a:prstGeom prst="rect">
            <a:avLst/>
          </a:prstGeom>
        </p:spPr>
      </p:pic>
    </p:spTree>
    <p:extLst>
      <p:ext uri="{BB962C8B-B14F-4D97-AF65-F5344CB8AC3E}">
        <p14:creationId xmlns:p14="http://schemas.microsoft.com/office/powerpoint/2010/main" val="520379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12CF530-E791-22A9-54A1-E2868323F345}"/>
              </a:ext>
            </a:extLst>
          </p:cNvPr>
          <p:cNvSpPr>
            <a:spLocks noGrp="1"/>
          </p:cNvSpPr>
          <p:nvPr>
            <p:ph sz="half" idx="10"/>
          </p:nvPr>
        </p:nvSpPr>
        <p:spPr>
          <a:xfrm>
            <a:off x="6423991" y="1968723"/>
            <a:ext cx="5197703" cy="4205080"/>
          </a:xfrm>
        </p:spPr>
        <p:txBody>
          <a:bodyPr>
            <a:normAutofit fontScale="92500"/>
          </a:bodyPr>
          <a:lstStyle/>
          <a:p>
            <a:r>
              <a:rPr lang="de-DE"/>
              <a:t>Deutliche Lücke zwischen technischer Wind-Verfügbarkeit (</a:t>
            </a:r>
            <a:r>
              <a:rPr lang="de-DE" err="1"/>
              <a:t>techavail</a:t>
            </a:r>
            <a:r>
              <a:rPr lang="de-DE"/>
              <a:t>) und tatsächlicher Einspeisung (</a:t>
            </a:r>
            <a:r>
              <a:rPr lang="de-DE" err="1"/>
              <a:t>prod</a:t>
            </a:r>
            <a:r>
              <a:rPr lang="de-DE"/>
              <a:t>): Wind bis 25 % abgeregelt </a:t>
            </a:r>
            <a:br>
              <a:rPr lang="de-DE"/>
            </a:br>
            <a:r>
              <a:rPr lang="de-DE"/>
              <a:t>→ Redispatch/Einspeisemanagement statt Marktpreis.</a:t>
            </a:r>
          </a:p>
          <a:p>
            <a:r>
              <a:rPr lang="de-DE"/>
              <a:t>Trotz hoher Wind-Verfügbarkeit sinkt das real vermarktete Angebot → Preisstützung über den Tag.</a:t>
            </a:r>
          </a:p>
          <a:p>
            <a:r>
              <a:rPr lang="de-DE"/>
              <a:t>Intraday-VWAP notiert über weite Strecken über dem Spot: die kurzfristige Knappheit wird eingepreist (</a:t>
            </a:r>
            <a:r>
              <a:rPr lang="de-DE" err="1"/>
              <a:t>bullisher</a:t>
            </a:r>
            <a:r>
              <a:rPr lang="de-DE"/>
              <a:t> Intraday).</a:t>
            </a:r>
          </a:p>
          <a:p>
            <a:r>
              <a:rPr lang="de-DE"/>
              <a:t>Abendlicher Preisanstieg auf rund 250 €/MWh: wegfallende PV, limitierter/abgeregelter Wind und weiterhin hohe </a:t>
            </a:r>
            <a:r>
              <a:rPr lang="de-DE" err="1"/>
              <a:t>Restlast</a:t>
            </a:r>
            <a:r>
              <a:rPr lang="de-DE"/>
              <a:t> (Last bis ~58 GW).</a:t>
            </a:r>
            <a:endParaRPr lang="de-DE" noProof="0"/>
          </a:p>
        </p:txBody>
      </p:sp>
      <p:cxnSp>
        <p:nvCxnSpPr>
          <p:cNvPr id="8" name="Straight Connector 7">
            <a:extLst>
              <a:ext uri="{FF2B5EF4-FFF2-40B4-BE49-F238E27FC236}">
                <a16:creationId xmlns:a16="http://schemas.microsoft.com/office/drawing/2014/main" id="{568FB522-A19B-8108-037C-142D26416884}"/>
              </a:ext>
            </a:extLst>
          </p:cNvPr>
          <p:cNvCxnSpPr>
            <a:cxnSpLocks/>
          </p:cNvCxnSpPr>
          <p:nvPr/>
        </p:nvCxnSpPr>
        <p:spPr>
          <a:xfrm>
            <a:off x="1029790" y="6221388"/>
            <a:ext cx="4218485" cy="0"/>
          </a:xfrm>
          <a:prstGeom prst="line">
            <a:avLst/>
          </a:prstGeom>
          <a:ln w="3175">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CA80AB5-AE05-9090-F0C7-8448AC837088}"/>
              </a:ext>
            </a:extLst>
          </p:cNvPr>
          <p:cNvSpPr txBox="1"/>
          <p:nvPr/>
        </p:nvSpPr>
        <p:spPr>
          <a:xfrm>
            <a:off x="2806978" y="6081439"/>
            <a:ext cx="925253" cy="276999"/>
          </a:xfrm>
          <a:prstGeom prst="rect">
            <a:avLst/>
          </a:prstGeom>
          <a:solidFill>
            <a:schemeClr val="bg1"/>
          </a:solidFill>
        </p:spPr>
        <p:txBody>
          <a:bodyPr wrap="none" rtlCol="0">
            <a:spAutoFit/>
          </a:bodyPr>
          <a:lstStyle/>
          <a:p>
            <a:r>
              <a:rPr lang="en-US" sz="1200"/>
              <a:t>25.08.2026</a:t>
            </a:r>
          </a:p>
        </p:txBody>
      </p:sp>
      <p:cxnSp>
        <p:nvCxnSpPr>
          <p:cNvPr id="16" name="Straight Connector 15">
            <a:extLst>
              <a:ext uri="{FF2B5EF4-FFF2-40B4-BE49-F238E27FC236}">
                <a16:creationId xmlns:a16="http://schemas.microsoft.com/office/drawing/2014/main" id="{7B4BD594-2A68-A763-C2CA-2DAE90FA3438}"/>
              </a:ext>
            </a:extLst>
          </p:cNvPr>
          <p:cNvCxnSpPr/>
          <p:nvPr/>
        </p:nvCxnSpPr>
        <p:spPr>
          <a:xfrm>
            <a:off x="352689" y="1833629"/>
            <a:ext cx="21761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66CCDD0-BD7E-E89A-5E24-F68F00548B37}"/>
              </a:ext>
            </a:extLst>
          </p:cNvPr>
          <p:cNvSpPr txBox="1"/>
          <p:nvPr/>
        </p:nvSpPr>
        <p:spPr>
          <a:xfrm>
            <a:off x="570305" y="1691724"/>
            <a:ext cx="459485" cy="276999"/>
          </a:xfrm>
          <a:prstGeom prst="rect">
            <a:avLst/>
          </a:prstGeom>
          <a:noFill/>
        </p:spPr>
        <p:txBody>
          <a:bodyPr wrap="none" rtlCol="0">
            <a:spAutoFit/>
          </a:bodyPr>
          <a:lstStyle/>
          <a:p>
            <a:r>
              <a:rPr lang="en-US" sz="1200"/>
              <a:t>Last</a:t>
            </a:r>
          </a:p>
        </p:txBody>
      </p:sp>
      <p:cxnSp>
        <p:nvCxnSpPr>
          <p:cNvPr id="18" name="Straight Connector 17">
            <a:extLst>
              <a:ext uri="{FF2B5EF4-FFF2-40B4-BE49-F238E27FC236}">
                <a16:creationId xmlns:a16="http://schemas.microsoft.com/office/drawing/2014/main" id="{528ED518-F414-F262-2085-6074415EE286}"/>
              </a:ext>
            </a:extLst>
          </p:cNvPr>
          <p:cNvCxnSpPr/>
          <p:nvPr/>
        </p:nvCxnSpPr>
        <p:spPr>
          <a:xfrm>
            <a:off x="4014245" y="2116436"/>
            <a:ext cx="21761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B63AE92D-926F-59D9-DC86-CEBB829D753C}"/>
              </a:ext>
            </a:extLst>
          </p:cNvPr>
          <p:cNvSpPr txBox="1"/>
          <p:nvPr/>
        </p:nvSpPr>
        <p:spPr>
          <a:xfrm>
            <a:off x="4231861" y="1974531"/>
            <a:ext cx="801117" cy="276999"/>
          </a:xfrm>
          <a:prstGeom prst="rect">
            <a:avLst/>
          </a:prstGeom>
          <a:noFill/>
        </p:spPr>
        <p:txBody>
          <a:bodyPr wrap="none" rtlCol="0">
            <a:spAutoFit/>
          </a:bodyPr>
          <a:lstStyle/>
          <a:p>
            <a:r>
              <a:rPr lang="en-US" sz="1200" err="1"/>
              <a:t>Spotpreis</a:t>
            </a:r>
            <a:endParaRPr lang="en-US" sz="1200"/>
          </a:p>
        </p:txBody>
      </p:sp>
      <p:cxnSp>
        <p:nvCxnSpPr>
          <p:cNvPr id="20" name="Straight Connector 19">
            <a:extLst>
              <a:ext uri="{FF2B5EF4-FFF2-40B4-BE49-F238E27FC236}">
                <a16:creationId xmlns:a16="http://schemas.microsoft.com/office/drawing/2014/main" id="{32EA316B-9680-5848-0233-76B29666E963}"/>
              </a:ext>
            </a:extLst>
          </p:cNvPr>
          <p:cNvCxnSpPr/>
          <p:nvPr/>
        </p:nvCxnSpPr>
        <p:spPr>
          <a:xfrm>
            <a:off x="352689" y="2113031"/>
            <a:ext cx="217616" cy="0"/>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B5ABA3BE-77AC-2F3B-F360-518BB595886F}"/>
              </a:ext>
            </a:extLst>
          </p:cNvPr>
          <p:cNvSpPr txBox="1"/>
          <p:nvPr/>
        </p:nvSpPr>
        <p:spPr>
          <a:xfrm>
            <a:off x="570305" y="1971126"/>
            <a:ext cx="3481081" cy="276999"/>
          </a:xfrm>
          <a:prstGeom prst="rect">
            <a:avLst/>
          </a:prstGeom>
          <a:noFill/>
        </p:spPr>
        <p:txBody>
          <a:bodyPr wrap="none" rtlCol="0">
            <a:spAutoFit/>
          </a:bodyPr>
          <a:lstStyle/>
          <a:p>
            <a:r>
              <a:rPr lang="en-US" sz="1200"/>
              <a:t>Intraday – Volume Weighted Average Price (VWAP)</a:t>
            </a:r>
          </a:p>
        </p:txBody>
      </p:sp>
      <p:sp>
        <p:nvSpPr>
          <p:cNvPr id="22" name="Rectangle 21">
            <a:extLst>
              <a:ext uri="{FF2B5EF4-FFF2-40B4-BE49-F238E27FC236}">
                <a16:creationId xmlns:a16="http://schemas.microsoft.com/office/drawing/2014/main" id="{9CD62123-AB23-02A8-6CDA-D6EB525F79CB}"/>
              </a:ext>
            </a:extLst>
          </p:cNvPr>
          <p:cNvSpPr/>
          <p:nvPr/>
        </p:nvSpPr>
        <p:spPr>
          <a:xfrm>
            <a:off x="1058414" y="1801119"/>
            <a:ext cx="249250" cy="59757"/>
          </a:xfrm>
          <a:prstGeom prst="rect">
            <a:avLst/>
          </a:prstGeom>
          <a:solidFill>
            <a:srgbClr val="CBEEFC"/>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60BEDC"/>
              </a:highlight>
            </a:endParaRPr>
          </a:p>
        </p:txBody>
      </p:sp>
      <p:sp>
        <p:nvSpPr>
          <p:cNvPr id="23" name="TextBox 22">
            <a:extLst>
              <a:ext uri="{FF2B5EF4-FFF2-40B4-BE49-F238E27FC236}">
                <a16:creationId xmlns:a16="http://schemas.microsoft.com/office/drawing/2014/main" id="{584889FF-55E5-8F05-8FC6-CA39FB0CF256}"/>
              </a:ext>
            </a:extLst>
          </p:cNvPr>
          <p:cNvSpPr txBox="1"/>
          <p:nvPr/>
        </p:nvSpPr>
        <p:spPr>
          <a:xfrm>
            <a:off x="1294836" y="1697113"/>
            <a:ext cx="1532984" cy="276999"/>
          </a:xfrm>
          <a:prstGeom prst="rect">
            <a:avLst/>
          </a:prstGeom>
          <a:noFill/>
        </p:spPr>
        <p:txBody>
          <a:bodyPr wrap="none" rtlCol="0">
            <a:spAutoFit/>
          </a:bodyPr>
          <a:lstStyle/>
          <a:p>
            <a:r>
              <a:rPr lang="en-US" sz="1200"/>
              <a:t>Wind Onshore (prod)</a:t>
            </a:r>
          </a:p>
        </p:txBody>
      </p:sp>
      <p:sp>
        <p:nvSpPr>
          <p:cNvPr id="24" name="Rectangle 23">
            <a:extLst>
              <a:ext uri="{FF2B5EF4-FFF2-40B4-BE49-F238E27FC236}">
                <a16:creationId xmlns:a16="http://schemas.microsoft.com/office/drawing/2014/main" id="{64017328-7F84-6052-DD69-4C8E1D6AF440}"/>
              </a:ext>
            </a:extLst>
          </p:cNvPr>
          <p:cNvSpPr/>
          <p:nvPr/>
        </p:nvSpPr>
        <p:spPr>
          <a:xfrm>
            <a:off x="2840896" y="1801119"/>
            <a:ext cx="249250" cy="59757"/>
          </a:xfrm>
          <a:prstGeom prst="rect">
            <a:avLst/>
          </a:prstGeom>
          <a:solidFill>
            <a:srgbClr val="FBFF86"/>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DDC300"/>
              </a:highlight>
            </a:endParaRPr>
          </a:p>
        </p:txBody>
      </p:sp>
      <p:sp>
        <p:nvSpPr>
          <p:cNvPr id="25" name="TextBox 24">
            <a:extLst>
              <a:ext uri="{FF2B5EF4-FFF2-40B4-BE49-F238E27FC236}">
                <a16:creationId xmlns:a16="http://schemas.microsoft.com/office/drawing/2014/main" id="{ABA5059D-543B-2B69-26E2-798DCABC2127}"/>
              </a:ext>
            </a:extLst>
          </p:cNvPr>
          <p:cNvSpPr txBox="1"/>
          <p:nvPr/>
        </p:nvSpPr>
        <p:spPr>
          <a:xfrm>
            <a:off x="3077318" y="1697113"/>
            <a:ext cx="357918" cy="276999"/>
          </a:xfrm>
          <a:prstGeom prst="rect">
            <a:avLst/>
          </a:prstGeom>
          <a:noFill/>
        </p:spPr>
        <p:txBody>
          <a:bodyPr wrap="none" rtlCol="0">
            <a:spAutoFit/>
          </a:bodyPr>
          <a:lstStyle/>
          <a:p>
            <a:r>
              <a:rPr lang="en-US" sz="1200"/>
              <a:t>PV</a:t>
            </a:r>
          </a:p>
        </p:txBody>
      </p:sp>
      <p:cxnSp>
        <p:nvCxnSpPr>
          <p:cNvPr id="12" name="Straight Connector 17">
            <a:extLst>
              <a:ext uri="{FF2B5EF4-FFF2-40B4-BE49-F238E27FC236}">
                <a16:creationId xmlns:a16="http://schemas.microsoft.com/office/drawing/2014/main" id="{31C66824-38F0-53C3-1BC1-8F15C63F9DC9}"/>
              </a:ext>
            </a:extLst>
          </p:cNvPr>
          <p:cNvCxnSpPr/>
          <p:nvPr/>
        </p:nvCxnSpPr>
        <p:spPr>
          <a:xfrm>
            <a:off x="3486675" y="1830320"/>
            <a:ext cx="217616" cy="0"/>
          </a:xfrm>
          <a:prstGeom prst="line">
            <a:avLst/>
          </a:prstGeom>
          <a:ln>
            <a:solidFill>
              <a:srgbClr val="CBEEFC"/>
            </a:solidFill>
          </a:ln>
        </p:spPr>
        <p:style>
          <a:lnRef idx="2">
            <a:schemeClr val="accent1"/>
          </a:lnRef>
          <a:fillRef idx="0">
            <a:schemeClr val="accent1"/>
          </a:fillRef>
          <a:effectRef idx="1">
            <a:schemeClr val="accent1"/>
          </a:effectRef>
          <a:fontRef idx="minor">
            <a:schemeClr val="tx1"/>
          </a:fontRef>
        </p:style>
      </p:cxnSp>
      <p:sp>
        <p:nvSpPr>
          <p:cNvPr id="26" name="TextBox 22">
            <a:extLst>
              <a:ext uri="{FF2B5EF4-FFF2-40B4-BE49-F238E27FC236}">
                <a16:creationId xmlns:a16="http://schemas.microsoft.com/office/drawing/2014/main" id="{30BFCD6D-0399-F4A5-3DD9-8DF8CFB41AE4}"/>
              </a:ext>
            </a:extLst>
          </p:cNvPr>
          <p:cNvSpPr txBox="1"/>
          <p:nvPr/>
        </p:nvSpPr>
        <p:spPr>
          <a:xfrm>
            <a:off x="3691078" y="1702430"/>
            <a:ext cx="1818255" cy="276999"/>
          </a:xfrm>
          <a:prstGeom prst="rect">
            <a:avLst/>
          </a:prstGeom>
          <a:noFill/>
        </p:spPr>
        <p:txBody>
          <a:bodyPr wrap="none" rtlCol="0">
            <a:spAutoFit/>
          </a:bodyPr>
          <a:lstStyle/>
          <a:p>
            <a:r>
              <a:rPr lang="en-US" sz="1200"/>
              <a:t>Wind Onshore (</a:t>
            </a:r>
            <a:r>
              <a:rPr lang="en-US" sz="1200" err="1"/>
              <a:t>techavail</a:t>
            </a:r>
            <a:r>
              <a:rPr lang="en-US" sz="1200"/>
              <a:t>)</a:t>
            </a:r>
          </a:p>
        </p:txBody>
      </p:sp>
      <p:sp>
        <p:nvSpPr>
          <p:cNvPr id="27" name="Textfeld 26">
            <a:extLst>
              <a:ext uri="{FF2B5EF4-FFF2-40B4-BE49-F238E27FC236}">
                <a16:creationId xmlns:a16="http://schemas.microsoft.com/office/drawing/2014/main" id="{38539D84-2DCF-F9DA-BF61-69DC20F70F83}"/>
              </a:ext>
            </a:extLst>
          </p:cNvPr>
          <p:cNvSpPr txBox="1"/>
          <p:nvPr/>
        </p:nvSpPr>
        <p:spPr>
          <a:xfrm rot="16200000" flipH="1">
            <a:off x="108000" y="3715160"/>
            <a:ext cx="509079" cy="276999"/>
          </a:xfrm>
          <a:prstGeom prst="rect">
            <a:avLst/>
          </a:prstGeom>
          <a:noFill/>
        </p:spPr>
        <p:txBody>
          <a:bodyPr wrap="square" rtlCol="0">
            <a:spAutoFit/>
          </a:bodyPr>
          <a:lstStyle/>
          <a:p>
            <a:pPr algn="ctr"/>
            <a:r>
              <a:rPr lang="de-DE" sz="1200"/>
              <a:t>GW</a:t>
            </a:r>
          </a:p>
        </p:txBody>
      </p:sp>
      <p:sp>
        <p:nvSpPr>
          <p:cNvPr id="34" name="Textfeld 33">
            <a:extLst>
              <a:ext uri="{FF2B5EF4-FFF2-40B4-BE49-F238E27FC236}">
                <a16:creationId xmlns:a16="http://schemas.microsoft.com/office/drawing/2014/main" id="{E2EB6181-819F-E5E9-9845-B74373BE8CCE}"/>
              </a:ext>
            </a:extLst>
          </p:cNvPr>
          <p:cNvSpPr txBox="1"/>
          <p:nvPr/>
        </p:nvSpPr>
        <p:spPr>
          <a:xfrm rot="16200000" flipH="1">
            <a:off x="5583645" y="3715161"/>
            <a:ext cx="718137" cy="276999"/>
          </a:xfrm>
          <a:prstGeom prst="rect">
            <a:avLst/>
          </a:prstGeom>
          <a:noFill/>
        </p:spPr>
        <p:txBody>
          <a:bodyPr wrap="square" rtlCol="0">
            <a:spAutoFit/>
          </a:bodyPr>
          <a:lstStyle/>
          <a:p>
            <a:pPr algn="ctr"/>
            <a:r>
              <a:rPr lang="de-DE" sz="1200"/>
              <a:t>€/MWh</a:t>
            </a:r>
          </a:p>
        </p:txBody>
      </p:sp>
      <p:graphicFrame>
        <p:nvGraphicFramePr>
          <p:cNvPr id="15" name="Chart 1">
            <a:extLst>
              <a:ext uri="{FF2B5EF4-FFF2-40B4-BE49-F238E27FC236}">
                <a16:creationId xmlns:a16="http://schemas.microsoft.com/office/drawing/2014/main" id="{C32FAC6C-BD1D-E292-0B57-2302CE558264}"/>
              </a:ext>
            </a:extLst>
          </p:cNvPr>
          <p:cNvGraphicFramePr>
            <a:graphicFrameLocks noGrp="1"/>
          </p:cNvGraphicFramePr>
          <p:nvPr/>
        </p:nvGraphicFramePr>
        <p:xfrm>
          <a:off x="718656" y="2231716"/>
          <a:ext cx="4820760" cy="3989672"/>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4">
            <a:extLst>
              <a:ext uri="{FF2B5EF4-FFF2-40B4-BE49-F238E27FC236}">
                <a16:creationId xmlns:a16="http://schemas.microsoft.com/office/drawing/2014/main" id="{343BA9D4-7759-88BB-E2D2-B419C3FCCEAD}"/>
              </a:ext>
            </a:extLst>
          </p:cNvPr>
          <p:cNvSpPr txBox="1">
            <a:spLocks/>
          </p:cNvSpPr>
          <p:nvPr/>
        </p:nvSpPr>
        <p:spPr>
          <a:xfrm>
            <a:off x="281615" y="512747"/>
            <a:ext cx="11470118" cy="6211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gradFill>
                  <a:gsLst>
                    <a:gs pos="45000">
                      <a:srgbClr val="0CB6E1"/>
                    </a:gs>
                    <a:gs pos="100000">
                      <a:srgbClr val="53DB5B"/>
                    </a:gs>
                  </a:gsLst>
                  <a:lin ang="3600000" scaled="0"/>
                </a:gradFill>
                <a:latin typeface="Aptos Bold" panose="020B0004020202020204" pitchFamily="34" charset="0"/>
                <a:ea typeface="Open Sans ExtraBold" panose="020B0606030504020204" pitchFamily="34" charset="0"/>
                <a:cs typeface="Open Sans ExtraBold" panose="020B0606030504020204" pitchFamily="34" charset="0"/>
              </a:defRPr>
            </a:lvl1pPr>
          </a:lstStyle>
          <a:p>
            <a:r>
              <a:rPr lang="en-US" err="1"/>
              <a:t>Preisbewegungen</a:t>
            </a:r>
            <a:r>
              <a:rPr lang="en-US"/>
              <a:t> </a:t>
            </a:r>
            <a:r>
              <a:rPr lang="en-US" err="1"/>
              <a:t>durch</a:t>
            </a:r>
            <a:r>
              <a:rPr lang="en-US"/>
              <a:t> </a:t>
            </a:r>
            <a:r>
              <a:rPr lang="en-US" err="1"/>
              <a:t>Einspeisemanagement</a:t>
            </a:r>
            <a:r>
              <a:rPr lang="en-US"/>
              <a:t> am 25.08.</a:t>
            </a:r>
          </a:p>
        </p:txBody>
      </p:sp>
      <p:sp>
        <p:nvSpPr>
          <p:cNvPr id="11" name="Textplatzhalter 3">
            <a:extLst>
              <a:ext uri="{FF2B5EF4-FFF2-40B4-BE49-F238E27FC236}">
                <a16:creationId xmlns:a16="http://schemas.microsoft.com/office/drawing/2014/main" id="{AC42AF41-0D30-0271-5460-0B360A17D959}"/>
              </a:ext>
            </a:extLst>
          </p:cNvPr>
          <p:cNvSpPr txBox="1">
            <a:spLocks/>
          </p:cNvSpPr>
          <p:nvPr/>
        </p:nvSpPr>
        <p:spPr>
          <a:xfrm>
            <a:off x="280988" y="1042988"/>
            <a:ext cx="10515600" cy="396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None/>
              <a:defRPr sz="2200" b="0" i="0" kern="1200">
                <a:solidFill>
                  <a:srgbClr val="60BEDC"/>
                </a:solidFill>
                <a:latin typeface="Aptos Light" panose="020B0004020202020204" pitchFamily="34" charset="0"/>
                <a:ea typeface="Aptos Light" panose="020B0004020202020204" pitchFamily="34" charset="0"/>
                <a:cs typeface="Aptos Light" panose="020B0004020202020204" pitchFamily="34" charset="0"/>
              </a:defRPr>
            </a:lvl1pPr>
            <a:lvl2pPr marL="685800" indent="-228600" algn="l" defTabSz="914400" rtl="0" eaLnBrk="1" latinLnBrk="0" hangingPunct="1">
              <a:lnSpc>
                <a:spcPct val="90000"/>
              </a:lnSpc>
              <a:spcBef>
                <a:spcPts val="500"/>
              </a:spcBef>
              <a:buFontTx/>
              <a:buBlip>
                <a:blip r:embed="rId4"/>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8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6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Bullische Marktbewegungen im Intraday durch erhöhten Redispatch</a:t>
            </a:r>
            <a:endParaRPr lang="en-US"/>
          </a:p>
        </p:txBody>
      </p:sp>
    </p:spTree>
    <p:extLst>
      <p:ext uri="{BB962C8B-B14F-4D97-AF65-F5344CB8AC3E}">
        <p14:creationId xmlns:p14="http://schemas.microsoft.com/office/powerpoint/2010/main" val="3419210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A2F62-E75D-23CA-5395-1BC0FA64C841}"/>
            </a:ext>
          </a:extLst>
        </p:cNvPr>
        <p:cNvGrpSpPr/>
        <p:nvPr/>
      </p:nvGrpSpPr>
      <p:grpSpPr>
        <a:xfrm>
          <a:off x="0" y="0"/>
          <a:ext cx="0" cy="0"/>
          <a:chOff x="0" y="0"/>
          <a:chExt cx="0" cy="0"/>
        </a:xfrm>
      </p:grpSpPr>
      <p:pic>
        <p:nvPicPr>
          <p:cNvPr id="11" name="Inhaltsplatzhalter 10">
            <a:extLst>
              <a:ext uri="{FF2B5EF4-FFF2-40B4-BE49-F238E27FC236}">
                <a16:creationId xmlns:a16="http://schemas.microsoft.com/office/drawing/2014/main" id="{756FD592-5F4D-E263-C3CD-124DED38C38B}"/>
              </a:ext>
            </a:extLst>
          </p:cNvPr>
          <p:cNvPicPr>
            <a:picLocks noGrp="1" noChangeAspect="1"/>
          </p:cNvPicPr>
          <p:nvPr>
            <p:ph idx="1"/>
          </p:nvPr>
        </p:nvPicPr>
        <p:blipFill>
          <a:blip r:embed="rId3"/>
          <a:stretch>
            <a:fillRect/>
          </a:stretch>
        </p:blipFill>
        <p:spPr>
          <a:xfrm>
            <a:off x="578576" y="1499017"/>
            <a:ext cx="9921667" cy="4800640"/>
          </a:xfrm>
          <a:prstGeom prst="rect">
            <a:avLst/>
          </a:prstGeom>
        </p:spPr>
      </p:pic>
      <p:sp>
        <p:nvSpPr>
          <p:cNvPr id="3" name="Titel 2">
            <a:extLst>
              <a:ext uri="{FF2B5EF4-FFF2-40B4-BE49-F238E27FC236}">
                <a16:creationId xmlns:a16="http://schemas.microsoft.com/office/drawing/2014/main" id="{6DE969BF-C641-14BF-2590-AC828CB0EDD6}"/>
              </a:ext>
            </a:extLst>
          </p:cNvPr>
          <p:cNvSpPr>
            <a:spLocks noGrp="1"/>
          </p:cNvSpPr>
          <p:nvPr>
            <p:ph type="title"/>
          </p:nvPr>
        </p:nvSpPr>
        <p:spPr/>
        <p:txBody>
          <a:bodyPr/>
          <a:lstStyle/>
          <a:p>
            <a:r>
              <a:rPr lang="de-DE"/>
              <a:t>Hellbrise am 13.06.2026</a:t>
            </a:r>
          </a:p>
        </p:txBody>
      </p:sp>
      <p:sp>
        <p:nvSpPr>
          <p:cNvPr id="4" name="Textplatzhalter 3">
            <a:extLst>
              <a:ext uri="{FF2B5EF4-FFF2-40B4-BE49-F238E27FC236}">
                <a16:creationId xmlns:a16="http://schemas.microsoft.com/office/drawing/2014/main" id="{9C90461D-A42C-122A-7DD9-99902A95E156}"/>
              </a:ext>
            </a:extLst>
          </p:cNvPr>
          <p:cNvSpPr>
            <a:spLocks noGrp="1"/>
          </p:cNvSpPr>
          <p:nvPr>
            <p:ph type="body" sz="quarter" idx="11"/>
          </p:nvPr>
        </p:nvSpPr>
        <p:spPr/>
        <p:txBody>
          <a:bodyPr>
            <a:normAutofit fontScale="92500"/>
          </a:bodyPr>
          <a:lstStyle/>
          <a:p>
            <a:r>
              <a:rPr lang="de-DE"/>
              <a:t>Eine „ideale“ Wetterlage führt zur bisher höchsten verfügbaren Erzeugung aus Wind und Solar  </a:t>
            </a:r>
          </a:p>
        </p:txBody>
      </p:sp>
      <p:pic>
        <p:nvPicPr>
          <p:cNvPr id="26" name="Grafik 25">
            <a:extLst>
              <a:ext uri="{FF2B5EF4-FFF2-40B4-BE49-F238E27FC236}">
                <a16:creationId xmlns:a16="http://schemas.microsoft.com/office/drawing/2014/main" id="{B2189E6A-38A9-0054-6798-91E75C81777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61189" y="6299657"/>
            <a:ext cx="1039054" cy="357175"/>
          </a:xfrm>
          <a:prstGeom prst="rect">
            <a:avLst/>
          </a:prstGeom>
        </p:spPr>
      </p:pic>
    </p:spTree>
    <p:extLst>
      <p:ext uri="{BB962C8B-B14F-4D97-AF65-F5344CB8AC3E}">
        <p14:creationId xmlns:p14="http://schemas.microsoft.com/office/powerpoint/2010/main" val="395028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481FD-50FA-3D2B-E4A4-3EE5C2E86C7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1143053-6482-DB9B-7E2C-BE41046191A3}"/>
              </a:ext>
            </a:extLst>
          </p:cNvPr>
          <p:cNvSpPr>
            <a:spLocks noGrp="1"/>
          </p:cNvSpPr>
          <p:nvPr>
            <p:ph type="title"/>
          </p:nvPr>
        </p:nvSpPr>
        <p:spPr/>
        <p:txBody>
          <a:bodyPr/>
          <a:lstStyle/>
          <a:p>
            <a:r>
              <a:rPr lang="de-DE"/>
              <a:t>Hellbrise am 13.06.2026</a:t>
            </a:r>
          </a:p>
        </p:txBody>
      </p:sp>
      <p:sp>
        <p:nvSpPr>
          <p:cNvPr id="4" name="Textplatzhalter 3">
            <a:extLst>
              <a:ext uri="{FF2B5EF4-FFF2-40B4-BE49-F238E27FC236}">
                <a16:creationId xmlns:a16="http://schemas.microsoft.com/office/drawing/2014/main" id="{5FD55347-A4C1-D027-D5B0-54BB8526882B}"/>
              </a:ext>
            </a:extLst>
          </p:cNvPr>
          <p:cNvSpPr>
            <a:spLocks noGrp="1"/>
          </p:cNvSpPr>
          <p:nvPr>
            <p:ph type="body" sz="quarter" idx="11"/>
          </p:nvPr>
        </p:nvSpPr>
        <p:spPr/>
        <p:txBody>
          <a:bodyPr>
            <a:normAutofit/>
          </a:bodyPr>
          <a:lstStyle/>
          <a:p>
            <a:r>
              <a:rPr lang="de-DE"/>
              <a:t>Ein großer Teil der rekordhohen Erzeugung wurde abgeregelt</a:t>
            </a:r>
          </a:p>
        </p:txBody>
      </p:sp>
      <p:pic>
        <p:nvPicPr>
          <p:cNvPr id="17" name="Image 3" descr="preencoded.png">
            <a:extLst>
              <a:ext uri="{FF2B5EF4-FFF2-40B4-BE49-F238E27FC236}">
                <a16:creationId xmlns:a16="http://schemas.microsoft.com/office/drawing/2014/main" id="{B07DE6B5-0B7C-BE25-A028-716EBC3CB34D}"/>
              </a:ext>
            </a:extLst>
          </p:cNvPr>
          <p:cNvPicPr>
            <a:picLocks noGrp="1" noChangeAspect="1"/>
          </p:cNvPicPr>
          <p:nvPr>
            <p:ph idx="10"/>
          </p:nvPr>
        </p:nvPicPr>
        <p:blipFill>
          <a:blip>
            <a:extLst>
              <a:ext uri="{96DAC541-7B7A-43D3-8B79-37D633B846F1}">
                <asvg:svgBlip xmlns:asvg="http://schemas.microsoft.com/office/drawing/2016/SVG/main" r:embed="rId3"/>
              </a:ext>
            </a:extLst>
          </a:blip>
          <a:stretch>
            <a:fillRect/>
          </a:stretch>
        </p:blipFill>
        <p:spPr>
          <a:xfrm>
            <a:off x="4496444" y="1995889"/>
            <a:ext cx="6476056" cy="1673762"/>
          </a:xfrm>
          <a:prstGeom prst="rect">
            <a:avLst/>
          </a:prstGeom>
        </p:spPr>
      </p:pic>
      <p:pic>
        <p:nvPicPr>
          <p:cNvPr id="18" name="Image 4" descr="preencoded.png">
            <a:extLst>
              <a:ext uri="{FF2B5EF4-FFF2-40B4-BE49-F238E27FC236}">
                <a16:creationId xmlns:a16="http://schemas.microsoft.com/office/drawing/2014/main" id="{48CA01E1-892A-E249-4DA3-C158408489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96445" y="4811749"/>
            <a:ext cx="6476056" cy="1149678"/>
          </a:xfrm>
          <a:prstGeom prst="rect">
            <a:avLst/>
          </a:prstGeom>
        </p:spPr>
      </p:pic>
      <p:sp>
        <p:nvSpPr>
          <p:cNvPr id="19" name="Text 16">
            <a:extLst>
              <a:ext uri="{FF2B5EF4-FFF2-40B4-BE49-F238E27FC236}">
                <a16:creationId xmlns:a16="http://schemas.microsoft.com/office/drawing/2014/main" id="{8DA8AD9C-6C46-58EF-7E03-6F5DDA66C949}"/>
              </a:ext>
            </a:extLst>
          </p:cNvPr>
          <p:cNvSpPr/>
          <p:nvPr/>
        </p:nvSpPr>
        <p:spPr>
          <a:xfrm>
            <a:off x="4651114" y="1618842"/>
            <a:ext cx="1486266" cy="184236"/>
          </a:xfrm>
          <a:prstGeom prst="rect">
            <a:avLst/>
          </a:prstGeom>
          <a:noFill/>
          <a:ln/>
        </p:spPr>
        <p:txBody>
          <a:bodyPr wrap="none" lIns="25400" tIns="25400" rIns="25400" bIns="25400" rtlCol="0" anchor="t">
            <a:noAutofit/>
          </a:bodyPr>
          <a:lstStyle/>
          <a:p>
            <a:pPr marL="0" indent="0" algn="l">
              <a:lnSpc>
                <a:spcPct val="94545"/>
              </a:lnSpc>
              <a:buNone/>
            </a:pPr>
            <a:r>
              <a:rPr lang="en-US" sz="1600" b="1" err="1">
                <a:solidFill>
                  <a:srgbClr val="215274"/>
                </a:solidFill>
                <a:latin typeface="+mj-lt"/>
                <a:ea typeface="Open Sans" pitchFamily="34" charset="-122"/>
                <a:cs typeface="Open Sans" pitchFamily="34" charset="-120"/>
              </a:rPr>
              <a:t>Leistung</a:t>
            </a:r>
            <a:r>
              <a:rPr lang="en-US" sz="1600" b="1">
                <a:solidFill>
                  <a:srgbClr val="215274"/>
                </a:solidFill>
                <a:latin typeface="+mj-lt"/>
                <a:ea typeface="Open Sans" pitchFamily="34" charset="-122"/>
                <a:cs typeface="Open Sans" pitchFamily="34" charset="-120"/>
              </a:rPr>
              <a:t> in GW</a:t>
            </a:r>
            <a:endParaRPr lang="en-US" sz="1600">
              <a:latin typeface="+mj-lt"/>
            </a:endParaRPr>
          </a:p>
        </p:txBody>
      </p:sp>
      <p:sp>
        <p:nvSpPr>
          <p:cNvPr id="20" name="Text 16">
            <a:extLst>
              <a:ext uri="{FF2B5EF4-FFF2-40B4-BE49-F238E27FC236}">
                <a16:creationId xmlns:a16="http://schemas.microsoft.com/office/drawing/2014/main" id="{9B9ED2B6-1F5C-B577-4F4A-8A3A157CFE8C}"/>
              </a:ext>
            </a:extLst>
          </p:cNvPr>
          <p:cNvSpPr/>
          <p:nvPr/>
        </p:nvSpPr>
        <p:spPr>
          <a:xfrm>
            <a:off x="4682888" y="4282292"/>
            <a:ext cx="1486266" cy="184236"/>
          </a:xfrm>
          <a:prstGeom prst="rect">
            <a:avLst/>
          </a:prstGeom>
          <a:noFill/>
          <a:ln/>
        </p:spPr>
        <p:txBody>
          <a:bodyPr wrap="none" lIns="25400" tIns="25400" rIns="25400" bIns="25400" rtlCol="0" anchor="t">
            <a:noAutofit/>
          </a:bodyPr>
          <a:lstStyle/>
          <a:p>
            <a:pPr marL="0" indent="0" algn="l">
              <a:lnSpc>
                <a:spcPct val="94545"/>
              </a:lnSpc>
              <a:buNone/>
            </a:pPr>
            <a:r>
              <a:rPr lang="en-US" sz="1600" b="1" err="1">
                <a:solidFill>
                  <a:srgbClr val="215274"/>
                </a:solidFill>
                <a:latin typeface="+mj-lt"/>
                <a:ea typeface="Open Sans" pitchFamily="34" charset="-122"/>
                <a:cs typeface="Open Sans" pitchFamily="34" charset="-120"/>
              </a:rPr>
              <a:t>Preise</a:t>
            </a:r>
            <a:r>
              <a:rPr lang="en-US" sz="1600" b="1">
                <a:solidFill>
                  <a:srgbClr val="215274"/>
                </a:solidFill>
                <a:latin typeface="+mj-lt"/>
                <a:ea typeface="Open Sans" pitchFamily="34" charset="-122"/>
                <a:cs typeface="Open Sans" pitchFamily="34" charset="-120"/>
              </a:rPr>
              <a:t> in €/MWh</a:t>
            </a:r>
            <a:endParaRPr lang="en-US" sz="1600">
              <a:latin typeface="+mj-lt"/>
            </a:endParaRPr>
          </a:p>
        </p:txBody>
      </p:sp>
      <p:sp>
        <p:nvSpPr>
          <p:cNvPr id="21" name="Shape 35">
            <a:extLst>
              <a:ext uri="{FF2B5EF4-FFF2-40B4-BE49-F238E27FC236}">
                <a16:creationId xmlns:a16="http://schemas.microsoft.com/office/drawing/2014/main" id="{3C73FA52-5BAD-1B7F-DEDC-07AEC27627D3}"/>
              </a:ext>
            </a:extLst>
          </p:cNvPr>
          <p:cNvSpPr/>
          <p:nvPr/>
        </p:nvSpPr>
        <p:spPr>
          <a:xfrm flipV="1">
            <a:off x="4739022" y="6079439"/>
            <a:ext cx="323791" cy="22860"/>
          </a:xfrm>
          <a:prstGeom prst="rect">
            <a:avLst/>
          </a:prstGeom>
          <a:solidFill>
            <a:srgbClr val="3694B3"/>
          </a:solidFill>
          <a:ln/>
        </p:spPr>
        <p:txBody>
          <a:bodyPr/>
          <a:lstStyle/>
          <a:p>
            <a:endParaRPr lang="de-DE" sz="1100"/>
          </a:p>
        </p:txBody>
      </p:sp>
      <p:sp>
        <p:nvSpPr>
          <p:cNvPr id="22" name="Text 36">
            <a:extLst>
              <a:ext uri="{FF2B5EF4-FFF2-40B4-BE49-F238E27FC236}">
                <a16:creationId xmlns:a16="http://schemas.microsoft.com/office/drawing/2014/main" id="{CFDFA7A2-3D19-A718-03AA-CF50D50B358E}"/>
              </a:ext>
            </a:extLst>
          </p:cNvPr>
          <p:cNvSpPr/>
          <p:nvPr/>
        </p:nvSpPr>
        <p:spPr>
          <a:xfrm>
            <a:off x="5103629" y="6005141"/>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a:solidFill>
                  <a:srgbClr val="0F2A3D"/>
                </a:solidFill>
                <a:ea typeface="Open Sans" pitchFamily="34" charset="-122"/>
                <a:cs typeface="Open Sans" pitchFamily="34" charset="-120"/>
              </a:rPr>
              <a:t>Intraday</a:t>
            </a:r>
            <a:endParaRPr lang="en-US" sz="1100"/>
          </a:p>
        </p:txBody>
      </p:sp>
      <p:sp>
        <p:nvSpPr>
          <p:cNvPr id="23" name="Shape 37">
            <a:extLst>
              <a:ext uri="{FF2B5EF4-FFF2-40B4-BE49-F238E27FC236}">
                <a16:creationId xmlns:a16="http://schemas.microsoft.com/office/drawing/2014/main" id="{BFD1E25B-860E-6BA1-0448-6956C4D5458E}"/>
              </a:ext>
            </a:extLst>
          </p:cNvPr>
          <p:cNvSpPr/>
          <p:nvPr/>
        </p:nvSpPr>
        <p:spPr>
          <a:xfrm>
            <a:off x="5779302" y="6090869"/>
            <a:ext cx="323790" cy="22860"/>
          </a:xfrm>
          <a:prstGeom prst="rect">
            <a:avLst/>
          </a:prstGeom>
          <a:solidFill>
            <a:srgbClr val="C48A22"/>
          </a:solidFill>
          <a:ln/>
        </p:spPr>
        <p:txBody>
          <a:bodyPr/>
          <a:lstStyle/>
          <a:p>
            <a:endParaRPr lang="de-DE" sz="1100"/>
          </a:p>
        </p:txBody>
      </p:sp>
      <p:sp>
        <p:nvSpPr>
          <p:cNvPr id="24" name="Text 38">
            <a:extLst>
              <a:ext uri="{FF2B5EF4-FFF2-40B4-BE49-F238E27FC236}">
                <a16:creationId xmlns:a16="http://schemas.microsoft.com/office/drawing/2014/main" id="{8F33549F-B4B8-F8F2-0664-2C83541CC55C}"/>
              </a:ext>
            </a:extLst>
          </p:cNvPr>
          <p:cNvSpPr/>
          <p:nvPr/>
        </p:nvSpPr>
        <p:spPr>
          <a:xfrm>
            <a:off x="6169154" y="6021403"/>
            <a:ext cx="1352089" cy="323850"/>
          </a:xfrm>
          <a:prstGeom prst="rect">
            <a:avLst/>
          </a:prstGeom>
          <a:noFill/>
          <a:ln/>
        </p:spPr>
        <p:txBody>
          <a:bodyPr wrap="none" lIns="25400" tIns="25400" rIns="25400" bIns="25400" rtlCol="0" anchor="t">
            <a:normAutofit/>
          </a:bodyPr>
          <a:lstStyle/>
          <a:p>
            <a:pPr marL="0" indent="0" algn="l">
              <a:lnSpc>
                <a:spcPct val="87719"/>
              </a:lnSpc>
              <a:buNone/>
            </a:pPr>
            <a:r>
              <a:rPr lang="en-US" sz="1100">
                <a:solidFill>
                  <a:srgbClr val="0F2A3D"/>
                </a:solidFill>
                <a:ea typeface="Open Sans" pitchFamily="34" charset="-122"/>
                <a:cs typeface="Open Sans" pitchFamily="34" charset="-120"/>
              </a:rPr>
              <a:t>Day-Ahead</a:t>
            </a:r>
            <a:endParaRPr lang="en-US" sz="1100"/>
          </a:p>
        </p:txBody>
      </p:sp>
      <p:sp>
        <p:nvSpPr>
          <p:cNvPr id="28" name="Shape 20">
            <a:extLst>
              <a:ext uri="{FF2B5EF4-FFF2-40B4-BE49-F238E27FC236}">
                <a16:creationId xmlns:a16="http://schemas.microsoft.com/office/drawing/2014/main" id="{A91A8555-C248-EFF6-4971-8243E81A6A85}"/>
              </a:ext>
            </a:extLst>
          </p:cNvPr>
          <p:cNvSpPr/>
          <p:nvPr/>
        </p:nvSpPr>
        <p:spPr>
          <a:xfrm>
            <a:off x="4743846" y="3756326"/>
            <a:ext cx="323790" cy="22860"/>
          </a:xfrm>
          <a:prstGeom prst="rect">
            <a:avLst/>
          </a:prstGeom>
          <a:solidFill>
            <a:srgbClr val="3694B3"/>
          </a:solidFill>
          <a:ln/>
        </p:spPr>
        <p:txBody>
          <a:bodyPr/>
          <a:lstStyle/>
          <a:p>
            <a:endParaRPr lang="de-DE"/>
          </a:p>
        </p:txBody>
      </p:sp>
      <p:sp>
        <p:nvSpPr>
          <p:cNvPr id="32" name="Shape 28">
            <a:extLst>
              <a:ext uri="{FF2B5EF4-FFF2-40B4-BE49-F238E27FC236}">
                <a16:creationId xmlns:a16="http://schemas.microsoft.com/office/drawing/2014/main" id="{287107EF-0A2A-D949-846D-9A0490BFFE63}"/>
              </a:ext>
            </a:extLst>
          </p:cNvPr>
          <p:cNvSpPr/>
          <p:nvPr/>
        </p:nvSpPr>
        <p:spPr>
          <a:xfrm>
            <a:off x="6276121" y="3875270"/>
            <a:ext cx="323790" cy="171450"/>
          </a:xfrm>
          <a:prstGeom prst="rect">
            <a:avLst/>
          </a:prstGeom>
          <a:solidFill>
            <a:srgbClr val="60BEDC">
              <a:alpha val="50000"/>
            </a:srgbClr>
          </a:solidFill>
          <a:ln/>
        </p:spPr>
        <p:txBody>
          <a:bodyPr/>
          <a:lstStyle/>
          <a:p>
            <a:endParaRPr lang="de-DE"/>
          </a:p>
        </p:txBody>
      </p:sp>
      <p:sp>
        <p:nvSpPr>
          <p:cNvPr id="33" name="Shape 30">
            <a:extLst>
              <a:ext uri="{FF2B5EF4-FFF2-40B4-BE49-F238E27FC236}">
                <a16:creationId xmlns:a16="http://schemas.microsoft.com/office/drawing/2014/main" id="{285B47E1-4156-8FE1-9D99-D7C90366E659}"/>
              </a:ext>
            </a:extLst>
          </p:cNvPr>
          <p:cNvSpPr/>
          <p:nvPr/>
        </p:nvSpPr>
        <p:spPr>
          <a:xfrm>
            <a:off x="7844200" y="3879916"/>
            <a:ext cx="323790" cy="171450"/>
          </a:xfrm>
          <a:prstGeom prst="rect">
            <a:avLst/>
          </a:prstGeom>
          <a:solidFill>
            <a:srgbClr val="DFE7ED"/>
          </a:solidFill>
          <a:ln w="5715">
            <a:solidFill>
              <a:srgbClr val="A9BDCD"/>
            </a:solidFill>
            <a:prstDash val="solid"/>
          </a:ln>
        </p:spPr>
        <p:txBody>
          <a:bodyPr/>
          <a:lstStyle/>
          <a:p>
            <a:endParaRPr lang="de-DE"/>
          </a:p>
        </p:txBody>
      </p:sp>
      <p:sp>
        <p:nvSpPr>
          <p:cNvPr id="34" name="Text 36">
            <a:extLst>
              <a:ext uri="{FF2B5EF4-FFF2-40B4-BE49-F238E27FC236}">
                <a16:creationId xmlns:a16="http://schemas.microsoft.com/office/drawing/2014/main" id="{D6B69205-A0DA-37FC-7951-FFDF55C55A19}"/>
              </a:ext>
            </a:extLst>
          </p:cNvPr>
          <p:cNvSpPr/>
          <p:nvPr/>
        </p:nvSpPr>
        <p:spPr>
          <a:xfrm>
            <a:off x="5097434" y="3671459"/>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err="1">
                <a:solidFill>
                  <a:srgbClr val="0F2A3D"/>
                </a:solidFill>
                <a:ea typeface="Open Sans" pitchFamily="34" charset="-122"/>
                <a:cs typeface="Open Sans" pitchFamily="34" charset="-120"/>
              </a:rPr>
              <a:t>Gesamterzeugung</a:t>
            </a:r>
            <a:r>
              <a:rPr lang="en-US" sz="1100">
                <a:solidFill>
                  <a:srgbClr val="0F2A3D"/>
                </a:solidFill>
                <a:ea typeface="Open Sans" pitchFamily="34" charset="-122"/>
                <a:cs typeface="Open Sans" pitchFamily="34" charset="-120"/>
              </a:rPr>
              <a:t> </a:t>
            </a:r>
            <a:endParaRPr lang="en-US" sz="1100"/>
          </a:p>
        </p:txBody>
      </p:sp>
      <p:sp>
        <p:nvSpPr>
          <p:cNvPr id="35" name="Text 36">
            <a:extLst>
              <a:ext uri="{FF2B5EF4-FFF2-40B4-BE49-F238E27FC236}">
                <a16:creationId xmlns:a16="http://schemas.microsoft.com/office/drawing/2014/main" id="{E88217CE-A907-829C-39C4-664C8A9EF1DF}"/>
              </a:ext>
            </a:extLst>
          </p:cNvPr>
          <p:cNvSpPr/>
          <p:nvPr/>
        </p:nvSpPr>
        <p:spPr>
          <a:xfrm>
            <a:off x="6622867" y="3671459"/>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err="1">
                <a:solidFill>
                  <a:srgbClr val="0F2A3D"/>
                </a:solidFill>
                <a:ea typeface="Open Sans" pitchFamily="34" charset="-122"/>
                <a:cs typeface="Open Sans" pitchFamily="34" charset="-120"/>
              </a:rPr>
              <a:t>Technisch</a:t>
            </a:r>
            <a:r>
              <a:rPr lang="en-US" sz="1100">
                <a:solidFill>
                  <a:srgbClr val="0F2A3D"/>
                </a:solidFill>
                <a:ea typeface="Open Sans" pitchFamily="34" charset="-122"/>
                <a:cs typeface="Open Sans" pitchFamily="34" charset="-120"/>
              </a:rPr>
              <a:t> </a:t>
            </a:r>
            <a:r>
              <a:rPr lang="en-US" sz="1100" err="1">
                <a:solidFill>
                  <a:srgbClr val="0F2A3D"/>
                </a:solidFill>
                <a:ea typeface="Open Sans" pitchFamily="34" charset="-122"/>
                <a:cs typeface="Open Sans" pitchFamily="34" charset="-120"/>
              </a:rPr>
              <a:t>verfügbar</a:t>
            </a:r>
            <a:endParaRPr lang="en-US" sz="1100"/>
          </a:p>
        </p:txBody>
      </p:sp>
      <p:cxnSp>
        <p:nvCxnSpPr>
          <p:cNvPr id="37" name="Gerade Verbindung 36">
            <a:extLst>
              <a:ext uri="{FF2B5EF4-FFF2-40B4-BE49-F238E27FC236}">
                <a16:creationId xmlns:a16="http://schemas.microsoft.com/office/drawing/2014/main" id="{9649C2E1-FB97-7AE3-9F28-BC89AD19EE0E}"/>
              </a:ext>
            </a:extLst>
          </p:cNvPr>
          <p:cNvCxnSpPr>
            <a:cxnSpLocks/>
          </p:cNvCxnSpPr>
          <p:nvPr/>
        </p:nvCxnSpPr>
        <p:spPr>
          <a:xfrm>
            <a:off x="6293037" y="3756326"/>
            <a:ext cx="269869" cy="0"/>
          </a:xfrm>
          <a:prstGeom prst="line">
            <a:avLst/>
          </a:prstGeom>
          <a:ln>
            <a:solidFill>
              <a:srgbClr val="184B6E"/>
            </a:solidFill>
            <a:prstDash val="sysDash"/>
          </a:ln>
        </p:spPr>
        <p:style>
          <a:lnRef idx="2">
            <a:schemeClr val="accent1"/>
          </a:lnRef>
          <a:fillRef idx="0">
            <a:schemeClr val="accent1"/>
          </a:fillRef>
          <a:effectRef idx="1">
            <a:schemeClr val="accent1"/>
          </a:effectRef>
          <a:fontRef idx="minor">
            <a:schemeClr val="tx1"/>
          </a:fontRef>
        </p:style>
      </p:cxnSp>
      <p:cxnSp>
        <p:nvCxnSpPr>
          <p:cNvPr id="39" name="Gerade Verbindung 38">
            <a:extLst>
              <a:ext uri="{FF2B5EF4-FFF2-40B4-BE49-F238E27FC236}">
                <a16:creationId xmlns:a16="http://schemas.microsoft.com/office/drawing/2014/main" id="{187690D7-630D-2006-FB77-E740D526C904}"/>
              </a:ext>
            </a:extLst>
          </p:cNvPr>
          <p:cNvCxnSpPr>
            <a:cxnSpLocks/>
          </p:cNvCxnSpPr>
          <p:nvPr/>
        </p:nvCxnSpPr>
        <p:spPr>
          <a:xfrm>
            <a:off x="7943731" y="3764200"/>
            <a:ext cx="326790" cy="3969"/>
          </a:xfrm>
          <a:prstGeom prst="line">
            <a:avLst/>
          </a:prstGeom>
          <a:ln>
            <a:solidFill>
              <a:srgbClr val="C00000"/>
            </a:solidFill>
            <a:prstDash val="solid"/>
          </a:ln>
        </p:spPr>
        <p:style>
          <a:lnRef idx="2">
            <a:schemeClr val="accent1"/>
          </a:lnRef>
          <a:fillRef idx="0">
            <a:schemeClr val="accent1"/>
          </a:fillRef>
          <a:effectRef idx="1">
            <a:schemeClr val="accent1"/>
          </a:effectRef>
          <a:fontRef idx="minor">
            <a:schemeClr val="tx1"/>
          </a:fontRef>
        </p:style>
      </p:cxnSp>
      <p:sp>
        <p:nvSpPr>
          <p:cNvPr id="41" name="Text 36">
            <a:extLst>
              <a:ext uri="{FF2B5EF4-FFF2-40B4-BE49-F238E27FC236}">
                <a16:creationId xmlns:a16="http://schemas.microsoft.com/office/drawing/2014/main" id="{2D1CF543-3C22-FFB7-3FC9-F2A3A8C74CD6}"/>
              </a:ext>
            </a:extLst>
          </p:cNvPr>
          <p:cNvSpPr/>
          <p:nvPr/>
        </p:nvSpPr>
        <p:spPr>
          <a:xfrm>
            <a:off x="8320421" y="3671459"/>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err="1">
                <a:solidFill>
                  <a:srgbClr val="0F2A3D"/>
                </a:solidFill>
                <a:ea typeface="Open Sans" pitchFamily="34" charset="-122"/>
                <a:cs typeface="Open Sans" pitchFamily="34" charset="-120"/>
              </a:rPr>
              <a:t>Verbrauch</a:t>
            </a:r>
            <a:endParaRPr lang="en-US" sz="1100"/>
          </a:p>
        </p:txBody>
      </p:sp>
      <p:sp>
        <p:nvSpPr>
          <p:cNvPr id="44" name="Shape 26">
            <a:extLst>
              <a:ext uri="{FF2B5EF4-FFF2-40B4-BE49-F238E27FC236}">
                <a16:creationId xmlns:a16="http://schemas.microsoft.com/office/drawing/2014/main" id="{95A18453-EA35-2A1B-222E-8038F136AF09}"/>
              </a:ext>
            </a:extLst>
          </p:cNvPr>
          <p:cNvSpPr/>
          <p:nvPr/>
        </p:nvSpPr>
        <p:spPr>
          <a:xfrm>
            <a:off x="4751711" y="3879377"/>
            <a:ext cx="323790" cy="171450"/>
          </a:xfrm>
          <a:prstGeom prst="rect">
            <a:avLst/>
          </a:prstGeom>
          <a:solidFill>
            <a:srgbClr val="C48A22">
              <a:alpha val="40000"/>
            </a:srgbClr>
          </a:solidFill>
          <a:ln w="17145">
            <a:solidFill>
              <a:srgbClr val="C48A22">
                <a:alpha val="40000"/>
              </a:srgbClr>
            </a:solidFill>
            <a:prstDash val="solid"/>
          </a:ln>
        </p:spPr>
        <p:txBody>
          <a:bodyPr/>
          <a:lstStyle/>
          <a:p>
            <a:endParaRPr lang="de-DE"/>
          </a:p>
        </p:txBody>
      </p:sp>
      <p:sp>
        <p:nvSpPr>
          <p:cNvPr id="45" name="Text 36">
            <a:extLst>
              <a:ext uri="{FF2B5EF4-FFF2-40B4-BE49-F238E27FC236}">
                <a16:creationId xmlns:a16="http://schemas.microsoft.com/office/drawing/2014/main" id="{2B2D143A-6340-F230-4CD9-AEED45E54EEE}"/>
              </a:ext>
            </a:extLst>
          </p:cNvPr>
          <p:cNvSpPr/>
          <p:nvPr/>
        </p:nvSpPr>
        <p:spPr>
          <a:xfrm>
            <a:off x="5108450" y="3879377"/>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a:solidFill>
                  <a:srgbClr val="0F2A3D"/>
                </a:solidFill>
                <a:ea typeface="Open Sans" pitchFamily="34" charset="-122"/>
                <a:cs typeface="Open Sans" pitchFamily="34" charset="-120"/>
              </a:rPr>
              <a:t>Solar-</a:t>
            </a:r>
            <a:r>
              <a:rPr lang="en-US" sz="1100" err="1">
                <a:solidFill>
                  <a:srgbClr val="0F2A3D"/>
                </a:solidFill>
                <a:ea typeface="Open Sans" pitchFamily="34" charset="-122"/>
                <a:cs typeface="Open Sans" pitchFamily="34" charset="-120"/>
              </a:rPr>
              <a:t>Erzeugung</a:t>
            </a:r>
            <a:endParaRPr lang="en-US" sz="1100"/>
          </a:p>
        </p:txBody>
      </p:sp>
      <p:sp>
        <p:nvSpPr>
          <p:cNvPr id="46" name="Text 36">
            <a:extLst>
              <a:ext uri="{FF2B5EF4-FFF2-40B4-BE49-F238E27FC236}">
                <a16:creationId xmlns:a16="http://schemas.microsoft.com/office/drawing/2014/main" id="{BAD840A0-D22C-AB4C-DE7D-ADE0642B7C60}"/>
              </a:ext>
            </a:extLst>
          </p:cNvPr>
          <p:cNvSpPr/>
          <p:nvPr/>
        </p:nvSpPr>
        <p:spPr>
          <a:xfrm>
            <a:off x="6638220" y="3877506"/>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a:solidFill>
                  <a:srgbClr val="0F2A3D"/>
                </a:solidFill>
                <a:ea typeface="Open Sans" pitchFamily="34" charset="-122"/>
                <a:cs typeface="Open Sans" pitchFamily="34" charset="-120"/>
              </a:rPr>
              <a:t>Wind-</a:t>
            </a:r>
            <a:r>
              <a:rPr lang="en-US" sz="1100" err="1">
                <a:solidFill>
                  <a:srgbClr val="0F2A3D"/>
                </a:solidFill>
                <a:ea typeface="Open Sans" pitchFamily="34" charset="-122"/>
                <a:cs typeface="Open Sans" pitchFamily="34" charset="-120"/>
              </a:rPr>
              <a:t>Erzeugung</a:t>
            </a:r>
            <a:r>
              <a:rPr lang="en-US" sz="1100">
                <a:solidFill>
                  <a:srgbClr val="0F2A3D"/>
                </a:solidFill>
                <a:ea typeface="Open Sans" pitchFamily="34" charset="-122"/>
                <a:cs typeface="Open Sans" pitchFamily="34" charset="-120"/>
              </a:rPr>
              <a:t> </a:t>
            </a:r>
            <a:endParaRPr lang="en-US" sz="1100"/>
          </a:p>
        </p:txBody>
      </p:sp>
      <p:sp>
        <p:nvSpPr>
          <p:cNvPr id="47" name="Text 36">
            <a:extLst>
              <a:ext uri="{FF2B5EF4-FFF2-40B4-BE49-F238E27FC236}">
                <a16:creationId xmlns:a16="http://schemas.microsoft.com/office/drawing/2014/main" id="{63C1C928-4AA8-36E3-531C-57211CEAF7DA}"/>
              </a:ext>
            </a:extLst>
          </p:cNvPr>
          <p:cNvSpPr/>
          <p:nvPr/>
        </p:nvSpPr>
        <p:spPr>
          <a:xfrm>
            <a:off x="8217890" y="3875270"/>
            <a:ext cx="675673" cy="255270"/>
          </a:xfrm>
          <a:prstGeom prst="rect">
            <a:avLst/>
          </a:prstGeom>
          <a:noFill/>
          <a:ln/>
        </p:spPr>
        <p:txBody>
          <a:bodyPr wrap="none" lIns="25400" tIns="25400" rIns="25400" bIns="25400" rtlCol="0" anchor="t">
            <a:normAutofit/>
          </a:bodyPr>
          <a:lstStyle/>
          <a:p>
            <a:pPr marL="0" indent="0" algn="l">
              <a:lnSpc>
                <a:spcPct val="87719"/>
              </a:lnSpc>
              <a:buNone/>
            </a:pPr>
            <a:r>
              <a:rPr lang="en-US" sz="1100" err="1">
                <a:solidFill>
                  <a:srgbClr val="0F2A3D"/>
                </a:solidFill>
                <a:ea typeface="Open Sans" pitchFamily="34" charset="-122"/>
                <a:cs typeface="Open Sans" pitchFamily="34" charset="-120"/>
              </a:rPr>
              <a:t>Ungenutzte</a:t>
            </a:r>
            <a:r>
              <a:rPr lang="en-US" sz="1100">
                <a:solidFill>
                  <a:srgbClr val="0F2A3D"/>
                </a:solidFill>
                <a:ea typeface="Open Sans" pitchFamily="34" charset="-122"/>
                <a:cs typeface="Open Sans" pitchFamily="34" charset="-120"/>
              </a:rPr>
              <a:t> </a:t>
            </a:r>
            <a:r>
              <a:rPr lang="en-US" sz="1100" err="1">
                <a:solidFill>
                  <a:srgbClr val="0F2A3D"/>
                </a:solidFill>
                <a:ea typeface="Open Sans" pitchFamily="34" charset="-122"/>
                <a:cs typeface="Open Sans" pitchFamily="34" charset="-120"/>
              </a:rPr>
              <a:t>Kapazität</a:t>
            </a:r>
            <a:endParaRPr lang="en-US" sz="1100"/>
          </a:p>
        </p:txBody>
      </p:sp>
      <p:sp>
        <p:nvSpPr>
          <p:cNvPr id="50" name="Rechteck 49">
            <a:extLst>
              <a:ext uri="{FF2B5EF4-FFF2-40B4-BE49-F238E27FC236}">
                <a16:creationId xmlns:a16="http://schemas.microsoft.com/office/drawing/2014/main" id="{E42D7233-22AA-CA6A-CCF2-469CF1078CE8}"/>
              </a:ext>
            </a:extLst>
          </p:cNvPr>
          <p:cNvSpPr/>
          <p:nvPr/>
        </p:nvSpPr>
        <p:spPr>
          <a:xfrm>
            <a:off x="536448" y="2096134"/>
            <a:ext cx="3217340" cy="1906771"/>
          </a:xfrm>
          <a:prstGeom prst="rect">
            <a:avLst/>
          </a:prstGeom>
          <a:solidFill>
            <a:srgbClr val="184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a:solidFill>
                  <a:schemeClr val="bg1"/>
                </a:solidFill>
              </a:rPr>
              <a:t>Abgeregelte Erzeugung: </a:t>
            </a:r>
          </a:p>
          <a:p>
            <a:pPr algn="ctr"/>
            <a:r>
              <a:rPr lang="de-DE">
                <a:solidFill>
                  <a:schemeClr val="bg1"/>
                </a:solidFill>
                <a:latin typeface="+mj-lt"/>
              </a:rPr>
              <a:t>355 GWh</a:t>
            </a:r>
          </a:p>
          <a:p>
            <a:pPr algn="ctr"/>
            <a:endParaRPr lang="de-DE">
              <a:solidFill>
                <a:schemeClr val="bg1"/>
              </a:solidFill>
              <a:latin typeface="+mj-lt"/>
            </a:endParaRPr>
          </a:p>
          <a:p>
            <a:pPr algn="ctr"/>
            <a:r>
              <a:rPr lang="de-DE">
                <a:solidFill>
                  <a:schemeClr val="bg1"/>
                </a:solidFill>
              </a:rPr>
              <a:t>    Davon Solar: </a:t>
            </a:r>
            <a:r>
              <a:rPr lang="de-DE">
                <a:solidFill>
                  <a:schemeClr val="bg1"/>
                </a:solidFill>
                <a:latin typeface="+mj-lt"/>
              </a:rPr>
              <a:t>67 GWh</a:t>
            </a:r>
          </a:p>
          <a:p>
            <a:pPr algn="ctr"/>
            <a:endParaRPr lang="de-DE">
              <a:solidFill>
                <a:schemeClr val="bg1"/>
              </a:solidFill>
              <a:latin typeface="+mj-lt"/>
            </a:endParaRPr>
          </a:p>
          <a:p>
            <a:pPr algn="ctr"/>
            <a:r>
              <a:rPr lang="de-DE">
                <a:solidFill>
                  <a:schemeClr val="bg1"/>
                </a:solidFill>
              </a:rPr>
              <a:t>    Davon Wind: </a:t>
            </a:r>
            <a:r>
              <a:rPr lang="de-DE">
                <a:solidFill>
                  <a:schemeClr val="bg1"/>
                </a:solidFill>
                <a:latin typeface="+mj-lt"/>
              </a:rPr>
              <a:t>288 GWh</a:t>
            </a:r>
            <a:r>
              <a:rPr lang="de-DE">
                <a:solidFill>
                  <a:schemeClr val="bg1"/>
                </a:solidFill>
              </a:rPr>
              <a:t> </a:t>
            </a:r>
          </a:p>
        </p:txBody>
      </p:sp>
      <p:sp>
        <p:nvSpPr>
          <p:cNvPr id="52" name="Rechteck 51">
            <a:extLst>
              <a:ext uri="{FF2B5EF4-FFF2-40B4-BE49-F238E27FC236}">
                <a16:creationId xmlns:a16="http://schemas.microsoft.com/office/drawing/2014/main" id="{F01EDD5D-DD80-9F19-AE11-FF0EAD232A6D}"/>
              </a:ext>
            </a:extLst>
          </p:cNvPr>
          <p:cNvSpPr/>
          <p:nvPr/>
        </p:nvSpPr>
        <p:spPr>
          <a:xfrm>
            <a:off x="524970" y="4130540"/>
            <a:ext cx="3217340" cy="1533203"/>
          </a:xfrm>
          <a:prstGeom prst="rect">
            <a:avLst/>
          </a:prstGeom>
          <a:solidFill>
            <a:srgbClr val="184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a:solidFill>
                  <a:schemeClr val="bg1"/>
                </a:solidFill>
              </a:rPr>
              <a:t>Speicherkapazität: </a:t>
            </a:r>
          </a:p>
          <a:p>
            <a:pPr algn="ctr"/>
            <a:r>
              <a:rPr lang="de-DE" sz="1600">
                <a:solidFill>
                  <a:schemeClr val="bg1"/>
                </a:solidFill>
                <a:latin typeface="+mj-lt"/>
              </a:rPr>
              <a:t>12 GWh</a:t>
            </a:r>
          </a:p>
          <a:p>
            <a:pPr algn="ctr"/>
            <a:endParaRPr lang="de-DE" sz="1600">
              <a:solidFill>
                <a:schemeClr val="bg1"/>
              </a:solidFill>
              <a:latin typeface="+mj-lt"/>
            </a:endParaRPr>
          </a:p>
          <a:p>
            <a:pPr algn="ctr"/>
            <a:r>
              <a:rPr lang="de-DE" sz="1600">
                <a:solidFill>
                  <a:schemeClr val="bg1"/>
                </a:solidFill>
              </a:rPr>
              <a:t>Verbrauch 13.6.26: </a:t>
            </a:r>
          </a:p>
          <a:p>
            <a:pPr algn="ctr"/>
            <a:r>
              <a:rPr lang="de-DE" sz="1600">
                <a:solidFill>
                  <a:schemeClr val="bg1"/>
                </a:solidFill>
                <a:latin typeface="+mj-lt"/>
              </a:rPr>
              <a:t>1000 GWh</a:t>
            </a:r>
          </a:p>
        </p:txBody>
      </p:sp>
      <p:cxnSp>
        <p:nvCxnSpPr>
          <p:cNvPr id="8" name="Gerade Verbindung mit Pfeil 7">
            <a:extLst>
              <a:ext uri="{FF2B5EF4-FFF2-40B4-BE49-F238E27FC236}">
                <a16:creationId xmlns:a16="http://schemas.microsoft.com/office/drawing/2014/main" id="{4139164E-AF78-7315-0CC0-BA0828B6D4BF}"/>
              </a:ext>
            </a:extLst>
          </p:cNvPr>
          <p:cNvCxnSpPr>
            <a:cxnSpLocks/>
          </p:cNvCxnSpPr>
          <p:nvPr/>
        </p:nvCxnSpPr>
        <p:spPr>
          <a:xfrm>
            <a:off x="3753788" y="2482051"/>
            <a:ext cx="4414202" cy="0"/>
          </a:xfrm>
          <a:prstGeom prst="straightConnector1">
            <a:avLst/>
          </a:prstGeom>
          <a:ln>
            <a:solidFill>
              <a:srgbClr val="184B6E"/>
            </a:solidFill>
            <a:prstDash val="sysDot"/>
            <a:tailEnd type="triangle"/>
          </a:ln>
        </p:spPr>
        <p:style>
          <a:lnRef idx="2">
            <a:schemeClr val="accent1"/>
          </a:lnRef>
          <a:fillRef idx="0">
            <a:schemeClr val="accent1"/>
          </a:fillRef>
          <a:effectRef idx="1">
            <a:schemeClr val="accent1"/>
          </a:effectRef>
          <a:fontRef idx="minor">
            <a:schemeClr val="tx1"/>
          </a:fontRef>
        </p:style>
      </p:cxnSp>
      <p:pic>
        <p:nvPicPr>
          <p:cNvPr id="42" name="Grafik 41">
            <a:extLst>
              <a:ext uri="{FF2B5EF4-FFF2-40B4-BE49-F238E27FC236}">
                <a16:creationId xmlns:a16="http://schemas.microsoft.com/office/drawing/2014/main" id="{E83FAD8B-E07A-7324-1028-22E36B7405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0521" y="4943834"/>
            <a:ext cx="540000" cy="540000"/>
          </a:xfrm>
          <a:prstGeom prst="rect">
            <a:avLst/>
          </a:prstGeom>
        </p:spPr>
      </p:pic>
      <p:pic>
        <p:nvPicPr>
          <p:cNvPr id="43" name="Grafik 42">
            <a:extLst>
              <a:ext uri="{FF2B5EF4-FFF2-40B4-BE49-F238E27FC236}">
                <a16:creationId xmlns:a16="http://schemas.microsoft.com/office/drawing/2014/main" id="{3BA29443-E42A-D216-21C6-1CC4A7E28B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0521" y="4267187"/>
            <a:ext cx="540000" cy="540000"/>
          </a:xfrm>
          <a:prstGeom prst="rect">
            <a:avLst/>
          </a:prstGeom>
        </p:spPr>
      </p:pic>
      <p:pic>
        <p:nvPicPr>
          <p:cNvPr id="48" name="Grafik 47">
            <a:extLst>
              <a:ext uri="{FF2B5EF4-FFF2-40B4-BE49-F238E27FC236}">
                <a16:creationId xmlns:a16="http://schemas.microsoft.com/office/drawing/2014/main" id="{322C161E-D366-D5E8-335B-4FE48531C9E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7230" y="3399651"/>
            <a:ext cx="540000" cy="540000"/>
          </a:xfrm>
          <a:prstGeom prst="rect">
            <a:avLst/>
          </a:prstGeom>
        </p:spPr>
      </p:pic>
      <p:pic>
        <p:nvPicPr>
          <p:cNvPr id="49" name="Grafik 48">
            <a:extLst>
              <a:ext uri="{FF2B5EF4-FFF2-40B4-BE49-F238E27FC236}">
                <a16:creationId xmlns:a16="http://schemas.microsoft.com/office/drawing/2014/main" id="{7C5CDB7D-9724-0ABE-3189-EB3426C14E3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5713" y="2826123"/>
            <a:ext cx="540000" cy="540000"/>
          </a:xfrm>
          <a:prstGeom prst="rect">
            <a:avLst/>
          </a:prstGeom>
        </p:spPr>
      </p:pic>
    </p:spTree>
    <p:extLst>
      <p:ext uri="{BB962C8B-B14F-4D97-AF65-F5344CB8AC3E}">
        <p14:creationId xmlns:p14="http://schemas.microsoft.com/office/powerpoint/2010/main" val="4173686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05CDC-2ABD-CE74-C2FF-3F2C717F9B6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983E4AD-A97A-B2B8-5C43-F595123C76D0}"/>
              </a:ext>
            </a:extLst>
          </p:cNvPr>
          <p:cNvSpPr>
            <a:spLocks noGrp="1"/>
          </p:cNvSpPr>
          <p:nvPr>
            <p:ph sz="half" idx="10"/>
          </p:nvPr>
        </p:nvSpPr>
        <p:spPr>
          <a:xfrm>
            <a:off x="6423991" y="1968723"/>
            <a:ext cx="5197703" cy="4205080"/>
          </a:xfrm>
        </p:spPr>
        <p:txBody>
          <a:bodyPr>
            <a:normAutofit lnSpcReduction="10000"/>
          </a:bodyPr>
          <a:lstStyle/>
          <a:p>
            <a:r>
              <a:rPr lang="de-DE"/>
              <a:t>PV-Prognose-Shift mittags bis rund 7 GW nach unten, zudem kurz vor 12 Uhr spontan ausbleibende Wind-Erzeugung: reale Solareinspeisung deutlich unter Prognose </a:t>
            </a:r>
            <a:br>
              <a:rPr lang="de-DE"/>
            </a:br>
            <a:r>
              <a:rPr lang="de-DE"/>
              <a:t>→ kurzfristige Unterdeckung im Netz.</a:t>
            </a:r>
          </a:p>
          <a:p>
            <a:r>
              <a:rPr lang="de-DE"/>
              <a:t>Ausgleichsenergiepreis (AEP) eskaliert auf 3.730 €/MWh, ein Vielfaches des Spot- und Intraday-Niveaus.</a:t>
            </a:r>
          </a:p>
          <a:p>
            <a:r>
              <a:rPr lang="de-DE"/>
              <a:t>Spotpreis (Day-</a:t>
            </a:r>
            <a:r>
              <a:rPr lang="de-DE" err="1"/>
              <a:t>Ahead</a:t>
            </a:r>
            <a:r>
              <a:rPr lang="de-DE"/>
              <a:t>) bleibt ruhig bei rund 100 bis 200 €/MWh: der Fehler war am Vortag nicht eingepreist, die Eskalation trifft nur Intraday und Ausgleichsenergie.</a:t>
            </a:r>
          </a:p>
          <a:p>
            <a:r>
              <a:rPr lang="de-DE"/>
              <a:t>Intraday-VWAP zieht sichtbar an: kurzfristige Nachbeschaffung wurde spürbar teurer.</a:t>
            </a:r>
            <a:endParaRPr lang="de-DE" noProof="0"/>
          </a:p>
        </p:txBody>
      </p:sp>
      <p:sp>
        <p:nvSpPr>
          <p:cNvPr id="5" name="Title 4">
            <a:extLst>
              <a:ext uri="{FF2B5EF4-FFF2-40B4-BE49-F238E27FC236}">
                <a16:creationId xmlns:a16="http://schemas.microsoft.com/office/drawing/2014/main" id="{89860A5C-1BF8-CB5A-FE19-F4FD4BF49D1E}"/>
              </a:ext>
            </a:extLst>
          </p:cNvPr>
          <p:cNvSpPr>
            <a:spLocks noGrp="1"/>
          </p:cNvSpPr>
          <p:nvPr>
            <p:ph type="title"/>
          </p:nvPr>
        </p:nvSpPr>
        <p:spPr>
          <a:xfrm>
            <a:off x="281615" y="512747"/>
            <a:ext cx="11470118" cy="621194"/>
          </a:xfrm>
        </p:spPr>
        <p:txBody>
          <a:bodyPr>
            <a:normAutofit/>
          </a:bodyPr>
          <a:lstStyle/>
          <a:p>
            <a:r>
              <a:rPr lang="en-US" err="1"/>
              <a:t>Preisbewegungen</a:t>
            </a:r>
            <a:r>
              <a:rPr lang="en-US"/>
              <a:t> </a:t>
            </a:r>
            <a:r>
              <a:rPr lang="en-US" err="1"/>
              <a:t>durch</a:t>
            </a:r>
            <a:r>
              <a:rPr lang="en-US"/>
              <a:t> </a:t>
            </a:r>
            <a:r>
              <a:rPr lang="en-US" err="1"/>
              <a:t>Prognosefehler</a:t>
            </a:r>
            <a:r>
              <a:rPr lang="en-US"/>
              <a:t> am 28.08.</a:t>
            </a:r>
          </a:p>
        </p:txBody>
      </p:sp>
      <p:sp>
        <p:nvSpPr>
          <p:cNvPr id="6" name="Text Placeholder 5">
            <a:extLst>
              <a:ext uri="{FF2B5EF4-FFF2-40B4-BE49-F238E27FC236}">
                <a16:creationId xmlns:a16="http://schemas.microsoft.com/office/drawing/2014/main" id="{41BFB68F-82A8-16E2-AC2A-5CF9CD4DD69C}"/>
              </a:ext>
            </a:extLst>
          </p:cNvPr>
          <p:cNvSpPr>
            <a:spLocks noGrp="1"/>
          </p:cNvSpPr>
          <p:nvPr>
            <p:ph type="body" sz="quarter" idx="11"/>
          </p:nvPr>
        </p:nvSpPr>
        <p:spPr/>
        <p:txBody>
          <a:bodyPr>
            <a:normAutofit/>
          </a:bodyPr>
          <a:lstStyle/>
          <a:p>
            <a:r>
              <a:rPr lang="de-DE"/>
              <a:t>Prognoseabweichungen verursachen Unterdeckung und lassen AEP-Preis eskalieren.</a:t>
            </a:r>
            <a:endParaRPr lang="en-US"/>
          </a:p>
        </p:txBody>
      </p:sp>
      <p:graphicFrame>
        <p:nvGraphicFramePr>
          <p:cNvPr id="2" name="Chart 4">
            <a:extLst>
              <a:ext uri="{FF2B5EF4-FFF2-40B4-BE49-F238E27FC236}">
                <a16:creationId xmlns:a16="http://schemas.microsoft.com/office/drawing/2014/main" id="{8EBFFCB2-CB42-1C60-2CE4-2D7C0837167B}"/>
              </a:ext>
            </a:extLst>
          </p:cNvPr>
          <p:cNvGraphicFramePr>
            <a:graphicFrameLocks/>
          </p:cNvGraphicFramePr>
          <p:nvPr/>
        </p:nvGraphicFramePr>
        <p:xfrm>
          <a:off x="463580" y="2117252"/>
          <a:ext cx="5314882" cy="3110882"/>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15">
            <a:extLst>
              <a:ext uri="{FF2B5EF4-FFF2-40B4-BE49-F238E27FC236}">
                <a16:creationId xmlns:a16="http://schemas.microsoft.com/office/drawing/2014/main" id="{494342D4-33F1-4317-5614-8A40235789BA}"/>
              </a:ext>
            </a:extLst>
          </p:cNvPr>
          <p:cNvCxnSpPr/>
          <p:nvPr/>
        </p:nvCxnSpPr>
        <p:spPr>
          <a:xfrm>
            <a:off x="452643" y="1581285"/>
            <a:ext cx="21761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TextBox 16">
            <a:extLst>
              <a:ext uri="{FF2B5EF4-FFF2-40B4-BE49-F238E27FC236}">
                <a16:creationId xmlns:a16="http://schemas.microsoft.com/office/drawing/2014/main" id="{43B3C148-4D6C-83B2-A00B-B90F975FA6B2}"/>
              </a:ext>
            </a:extLst>
          </p:cNvPr>
          <p:cNvSpPr txBox="1"/>
          <p:nvPr/>
        </p:nvSpPr>
        <p:spPr>
          <a:xfrm>
            <a:off x="670259" y="1439380"/>
            <a:ext cx="459485" cy="276999"/>
          </a:xfrm>
          <a:prstGeom prst="rect">
            <a:avLst/>
          </a:prstGeom>
          <a:noFill/>
        </p:spPr>
        <p:txBody>
          <a:bodyPr wrap="none" rtlCol="0">
            <a:spAutoFit/>
          </a:bodyPr>
          <a:lstStyle/>
          <a:p>
            <a:r>
              <a:rPr lang="en-US" sz="1200"/>
              <a:t>Last</a:t>
            </a:r>
          </a:p>
        </p:txBody>
      </p:sp>
      <p:cxnSp>
        <p:nvCxnSpPr>
          <p:cNvPr id="9" name="Straight Connector 17">
            <a:extLst>
              <a:ext uri="{FF2B5EF4-FFF2-40B4-BE49-F238E27FC236}">
                <a16:creationId xmlns:a16="http://schemas.microsoft.com/office/drawing/2014/main" id="{7DFA3B79-FC20-8E33-0557-DED413C95E91}"/>
              </a:ext>
            </a:extLst>
          </p:cNvPr>
          <p:cNvCxnSpPr/>
          <p:nvPr/>
        </p:nvCxnSpPr>
        <p:spPr>
          <a:xfrm>
            <a:off x="4114199" y="1864092"/>
            <a:ext cx="21761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18">
            <a:extLst>
              <a:ext uri="{FF2B5EF4-FFF2-40B4-BE49-F238E27FC236}">
                <a16:creationId xmlns:a16="http://schemas.microsoft.com/office/drawing/2014/main" id="{5B63C4EA-CF90-1409-AE06-65A9B4706BD4}"/>
              </a:ext>
            </a:extLst>
          </p:cNvPr>
          <p:cNvSpPr txBox="1"/>
          <p:nvPr/>
        </p:nvSpPr>
        <p:spPr>
          <a:xfrm>
            <a:off x="4331815" y="1722187"/>
            <a:ext cx="801117" cy="276999"/>
          </a:xfrm>
          <a:prstGeom prst="rect">
            <a:avLst/>
          </a:prstGeom>
          <a:noFill/>
        </p:spPr>
        <p:txBody>
          <a:bodyPr wrap="none" rtlCol="0">
            <a:spAutoFit/>
          </a:bodyPr>
          <a:lstStyle/>
          <a:p>
            <a:r>
              <a:rPr lang="en-US" sz="1200" err="1"/>
              <a:t>Spotpreis</a:t>
            </a:r>
            <a:endParaRPr lang="en-US" sz="1200"/>
          </a:p>
        </p:txBody>
      </p:sp>
      <p:cxnSp>
        <p:nvCxnSpPr>
          <p:cNvPr id="11" name="Straight Connector 19">
            <a:extLst>
              <a:ext uri="{FF2B5EF4-FFF2-40B4-BE49-F238E27FC236}">
                <a16:creationId xmlns:a16="http://schemas.microsoft.com/office/drawing/2014/main" id="{9FB2D135-913C-3452-A4C7-CA18C3734ED0}"/>
              </a:ext>
            </a:extLst>
          </p:cNvPr>
          <p:cNvCxnSpPr/>
          <p:nvPr/>
        </p:nvCxnSpPr>
        <p:spPr>
          <a:xfrm>
            <a:off x="3644980" y="1581285"/>
            <a:ext cx="217616"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3" name="TextBox 20">
            <a:extLst>
              <a:ext uri="{FF2B5EF4-FFF2-40B4-BE49-F238E27FC236}">
                <a16:creationId xmlns:a16="http://schemas.microsoft.com/office/drawing/2014/main" id="{5C93558E-DA50-2C45-BCDE-32DBA2AE60B7}"/>
              </a:ext>
            </a:extLst>
          </p:cNvPr>
          <p:cNvSpPr txBox="1"/>
          <p:nvPr/>
        </p:nvSpPr>
        <p:spPr>
          <a:xfrm>
            <a:off x="670259" y="1718782"/>
            <a:ext cx="3481081" cy="276999"/>
          </a:xfrm>
          <a:prstGeom prst="rect">
            <a:avLst/>
          </a:prstGeom>
          <a:noFill/>
        </p:spPr>
        <p:txBody>
          <a:bodyPr wrap="none" rtlCol="0">
            <a:spAutoFit/>
          </a:bodyPr>
          <a:lstStyle/>
          <a:p>
            <a:r>
              <a:rPr lang="en-US" sz="1200"/>
              <a:t>Intraday – Volume Weighted Average Price (VWAP)</a:t>
            </a:r>
          </a:p>
        </p:txBody>
      </p:sp>
      <p:sp>
        <p:nvSpPr>
          <p:cNvPr id="28" name="Rectangle 21">
            <a:extLst>
              <a:ext uri="{FF2B5EF4-FFF2-40B4-BE49-F238E27FC236}">
                <a16:creationId xmlns:a16="http://schemas.microsoft.com/office/drawing/2014/main" id="{563175A1-A03F-B6E7-676B-D994F0C6F957}"/>
              </a:ext>
            </a:extLst>
          </p:cNvPr>
          <p:cNvSpPr/>
          <p:nvPr/>
        </p:nvSpPr>
        <p:spPr>
          <a:xfrm>
            <a:off x="1158368" y="1548775"/>
            <a:ext cx="249250" cy="59757"/>
          </a:xfrm>
          <a:prstGeom prst="rect">
            <a:avLst/>
          </a:prstGeom>
          <a:solidFill>
            <a:srgbClr val="CBEEFC"/>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60BEDC"/>
              </a:highlight>
            </a:endParaRPr>
          </a:p>
        </p:txBody>
      </p:sp>
      <p:sp>
        <p:nvSpPr>
          <p:cNvPr id="30" name="TextBox 22">
            <a:extLst>
              <a:ext uri="{FF2B5EF4-FFF2-40B4-BE49-F238E27FC236}">
                <a16:creationId xmlns:a16="http://schemas.microsoft.com/office/drawing/2014/main" id="{3A837AFD-AAF5-217F-A6BE-2E0B602E2377}"/>
              </a:ext>
            </a:extLst>
          </p:cNvPr>
          <p:cNvSpPr txBox="1"/>
          <p:nvPr/>
        </p:nvSpPr>
        <p:spPr>
          <a:xfrm>
            <a:off x="1394790" y="1444769"/>
            <a:ext cx="1532984" cy="276999"/>
          </a:xfrm>
          <a:prstGeom prst="rect">
            <a:avLst/>
          </a:prstGeom>
          <a:noFill/>
        </p:spPr>
        <p:txBody>
          <a:bodyPr wrap="none" rtlCol="0">
            <a:spAutoFit/>
          </a:bodyPr>
          <a:lstStyle/>
          <a:p>
            <a:r>
              <a:rPr lang="en-US" sz="1200"/>
              <a:t>Wind Onshore (prod)</a:t>
            </a:r>
          </a:p>
        </p:txBody>
      </p:sp>
      <p:sp>
        <p:nvSpPr>
          <p:cNvPr id="31" name="Rectangle 23">
            <a:extLst>
              <a:ext uri="{FF2B5EF4-FFF2-40B4-BE49-F238E27FC236}">
                <a16:creationId xmlns:a16="http://schemas.microsoft.com/office/drawing/2014/main" id="{FFC77B5B-9385-6443-C117-6DA2DA585740}"/>
              </a:ext>
            </a:extLst>
          </p:cNvPr>
          <p:cNvSpPr/>
          <p:nvPr/>
        </p:nvSpPr>
        <p:spPr>
          <a:xfrm>
            <a:off x="2940850" y="1548775"/>
            <a:ext cx="249250" cy="59757"/>
          </a:xfrm>
          <a:prstGeom prst="rect">
            <a:avLst/>
          </a:prstGeom>
          <a:solidFill>
            <a:srgbClr val="FBFF86"/>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DDC300"/>
              </a:highlight>
            </a:endParaRPr>
          </a:p>
        </p:txBody>
      </p:sp>
      <p:sp>
        <p:nvSpPr>
          <p:cNvPr id="32" name="TextBox 24">
            <a:extLst>
              <a:ext uri="{FF2B5EF4-FFF2-40B4-BE49-F238E27FC236}">
                <a16:creationId xmlns:a16="http://schemas.microsoft.com/office/drawing/2014/main" id="{7502C9FA-E847-9CE2-2335-1B3003F2B603}"/>
              </a:ext>
            </a:extLst>
          </p:cNvPr>
          <p:cNvSpPr txBox="1"/>
          <p:nvPr/>
        </p:nvSpPr>
        <p:spPr>
          <a:xfrm>
            <a:off x="3177272" y="1444769"/>
            <a:ext cx="357918" cy="276999"/>
          </a:xfrm>
          <a:prstGeom prst="rect">
            <a:avLst/>
          </a:prstGeom>
          <a:noFill/>
        </p:spPr>
        <p:txBody>
          <a:bodyPr wrap="none" rtlCol="0">
            <a:spAutoFit/>
          </a:bodyPr>
          <a:lstStyle/>
          <a:p>
            <a:r>
              <a:rPr lang="en-US" sz="1200"/>
              <a:t>PV</a:t>
            </a:r>
          </a:p>
        </p:txBody>
      </p:sp>
      <p:cxnSp>
        <p:nvCxnSpPr>
          <p:cNvPr id="38" name="Straight Connector 17">
            <a:extLst>
              <a:ext uri="{FF2B5EF4-FFF2-40B4-BE49-F238E27FC236}">
                <a16:creationId xmlns:a16="http://schemas.microsoft.com/office/drawing/2014/main" id="{E08351D4-6642-F96C-9931-5B914A399C00}"/>
              </a:ext>
            </a:extLst>
          </p:cNvPr>
          <p:cNvCxnSpPr/>
          <p:nvPr/>
        </p:nvCxnSpPr>
        <p:spPr>
          <a:xfrm>
            <a:off x="463580" y="1864092"/>
            <a:ext cx="217616" cy="0"/>
          </a:xfrm>
          <a:prstGeom prst="line">
            <a:avLst/>
          </a:prstGeom>
          <a:ln>
            <a:solidFill>
              <a:schemeClr val="accent2"/>
            </a:solidFill>
            <a:prstDash val="sysDash"/>
          </a:ln>
        </p:spPr>
        <p:style>
          <a:lnRef idx="2">
            <a:schemeClr val="accent1"/>
          </a:lnRef>
          <a:fillRef idx="0">
            <a:schemeClr val="accent1"/>
          </a:fillRef>
          <a:effectRef idx="1">
            <a:schemeClr val="accent1"/>
          </a:effectRef>
          <a:fontRef idx="minor">
            <a:schemeClr val="tx1"/>
          </a:fontRef>
        </p:style>
      </p:cxnSp>
      <p:sp>
        <p:nvSpPr>
          <p:cNvPr id="39" name="TextBox 18">
            <a:extLst>
              <a:ext uri="{FF2B5EF4-FFF2-40B4-BE49-F238E27FC236}">
                <a16:creationId xmlns:a16="http://schemas.microsoft.com/office/drawing/2014/main" id="{F554C2B8-D44C-F119-ABCB-325AFDBF9196}"/>
              </a:ext>
            </a:extLst>
          </p:cNvPr>
          <p:cNvSpPr txBox="1"/>
          <p:nvPr/>
        </p:nvSpPr>
        <p:spPr>
          <a:xfrm>
            <a:off x="3851416" y="1455405"/>
            <a:ext cx="706668" cy="276999"/>
          </a:xfrm>
          <a:prstGeom prst="rect">
            <a:avLst/>
          </a:prstGeom>
          <a:noFill/>
        </p:spPr>
        <p:txBody>
          <a:bodyPr wrap="none" rtlCol="0">
            <a:spAutoFit/>
          </a:bodyPr>
          <a:lstStyle/>
          <a:p>
            <a:r>
              <a:rPr lang="en-US" sz="1200"/>
              <a:t>AE Preis</a:t>
            </a:r>
          </a:p>
        </p:txBody>
      </p:sp>
      <p:sp>
        <p:nvSpPr>
          <p:cNvPr id="40" name="Textfeld 39">
            <a:extLst>
              <a:ext uri="{FF2B5EF4-FFF2-40B4-BE49-F238E27FC236}">
                <a16:creationId xmlns:a16="http://schemas.microsoft.com/office/drawing/2014/main" id="{7651CB40-CCA7-F24A-15DB-5A578837B6DB}"/>
              </a:ext>
            </a:extLst>
          </p:cNvPr>
          <p:cNvSpPr txBox="1"/>
          <p:nvPr/>
        </p:nvSpPr>
        <p:spPr>
          <a:xfrm rot="16200000" flipH="1">
            <a:off x="108000" y="3715160"/>
            <a:ext cx="509079" cy="276999"/>
          </a:xfrm>
          <a:prstGeom prst="rect">
            <a:avLst/>
          </a:prstGeom>
          <a:noFill/>
        </p:spPr>
        <p:txBody>
          <a:bodyPr wrap="square" rtlCol="0">
            <a:spAutoFit/>
          </a:bodyPr>
          <a:lstStyle/>
          <a:p>
            <a:pPr algn="ctr"/>
            <a:r>
              <a:rPr lang="de-DE" sz="1200"/>
              <a:t>GW</a:t>
            </a:r>
          </a:p>
        </p:txBody>
      </p:sp>
      <p:sp>
        <p:nvSpPr>
          <p:cNvPr id="41" name="Textfeld 40">
            <a:extLst>
              <a:ext uri="{FF2B5EF4-FFF2-40B4-BE49-F238E27FC236}">
                <a16:creationId xmlns:a16="http://schemas.microsoft.com/office/drawing/2014/main" id="{56EAEDA8-F6D2-80F6-1EDF-FEDD3DFB1E8B}"/>
              </a:ext>
            </a:extLst>
          </p:cNvPr>
          <p:cNvSpPr txBox="1"/>
          <p:nvPr/>
        </p:nvSpPr>
        <p:spPr>
          <a:xfrm rot="16200000" flipH="1">
            <a:off x="5629751" y="3715160"/>
            <a:ext cx="718137" cy="276999"/>
          </a:xfrm>
          <a:prstGeom prst="rect">
            <a:avLst/>
          </a:prstGeom>
          <a:noFill/>
        </p:spPr>
        <p:txBody>
          <a:bodyPr wrap="square" rtlCol="0">
            <a:spAutoFit/>
          </a:bodyPr>
          <a:lstStyle/>
          <a:p>
            <a:pPr algn="ctr"/>
            <a:r>
              <a:rPr lang="de-DE" sz="1200"/>
              <a:t>€/MWh</a:t>
            </a:r>
          </a:p>
        </p:txBody>
      </p:sp>
      <p:cxnSp>
        <p:nvCxnSpPr>
          <p:cNvPr id="42" name="Straight Connector 7">
            <a:extLst>
              <a:ext uri="{FF2B5EF4-FFF2-40B4-BE49-F238E27FC236}">
                <a16:creationId xmlns:a16="http://schemas.microsoft.com/office/drawing/2014/main" id="{D7FC6BE6-368C-056E-5721-396344DF17AB}"/>
              </a:ext>
            </a:extLst>
          </p:cNvPr>
          <p:cNvCxnSpPr>
            <a:cxnSpLocks/>
          </p:cNvCxnSpPr>
          <p:nvPr/>
        </p:nvCxnSpPr>
        <p:spPr>
          <a:xfrm>
            <a:off x="814156" y="6229011"/>
            <a:ext cx="4898155" cy="0"/>
          </a:xfrm>
          <a:prstGeom prst="line">
            <a:avLst/>
          </a:prstGeom>
          <a:ln w="3175">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43" name="TextBox 13">
            <a:extLst>
              <a:ext uri="{FF2B5EF4-FFF2-40B4-BE49-F238E27FC236}">
                <a16:creationId xmlns:a16="http://schemas.microsoft.com/office/drawing/2014/main" id="{5AD307E7-83BF-1895-F9CE-421EB0F7F24B}"/>
              </a:ext>
            </a:extLst>
          </p:cNvPr>
          <p:cNvSpPr txBox="1"/>
          <p:nvPr/>
        </p:nvSpPr>
        <p:spPr>
          <a:xfrm>
            <a:off x="2819977" y="6092467"/>
            <a:ext cx="925253" cy="276999"/>
          </a:xfrm>
          <a:prstGeom prst="rect">
            <a:avLst/>
          </a:prstGeom>
          <a:solidFill>
            <a:schemeClr val="bg1"/>
          </a:solidFill>
        </p:spPr>
        <p:txBody>
          <a:bodyPr wrap="none" rtlCol="0">
            <a:spAutoFit/>
          </a:bodyPr>
          <a:lstStyle/>
          <a:p>
            <a:r>
              <a:rPr lang="en-US" sz="1200"/>
              <a:t>28.08.2026</a:t>
            </a:r>
          </a:p>
        </p:txBody>
      </p:sp>
      <p:graphicFrame>
        <p:nvGraphicFramePr>
          <p:cNvPr id="44" name="Chart 3">
            <a:extLst>
              <a:ext uri="{FF2B5EF4-FFF2-40B4-BE49-F238E27FC236}">
                <a16:creationId xmlns:a16="http://schemas.microsoft.com/office/drawing/2014/main" id="{4DDC5571-6A8F-2C1F-ECC9-B8B4423BC8B1}"/>
              </a:ext>
            </a:extLst>
          </p:cNvPr>
          <p:cNvGraphicFramePr>
            <a:graphicFrameLocks/>
          </p:cNvGraphicFramePr>
          <p:nvPr/>
        </p:nvGraphicFramePr>
        <p:xfrm>
          <a:off x="390843" y="4991463"/>
          <a:ext cx="5038407" cy="1192224"/>
        </p:xfrm>
        <a:graphic>
          <a:graphicData uri="http://schemas.openxmlformats.org/drawingml/2006/chart">
            <c:chart xmlns:c="http://schemas.openxmlformats.org/drawingml/2006/chart" xmlns:r="http://schemas.openxmlformats.org/officeDocument/2006/relationships" r:id="rId4"/>
          </a:graphicData>
        </a:graphic>
      </p:graphicFrame>
      <p:sp>
        <p:nvSpPr>
          <p:cNvPr id="45" name="Textfeld 44">
            <a:extLst>
              <a:ext uri="{FF2B5EF4-FFF2-40B4-BE49-F238E27FC236}">
                <a16:creationId xmlns:a16="http://schemas.microsoft.com/office/drawing/2014/main" id="{8930C4C9-FB32-9C48-78C0-BA793BFD7064}"/>
              </a:ext>
            </a:extLst>
          </p:cNvPr>
          <p:cNvSpPr txBox="1"/>
          <p:nvPr/>
        </p:nvSpPr>
        <p:spPr>
          <a:xfrm>
            <a:off x="2672099" y="4960852"/>
            <a:ext cx="1962614" cy="276999"/>
          </a:xfrm>
          <a:prstGeom prst="rect">
            <a:avLst/>
          </a:prstGeom>
          <a:noFill/>
        </p:spPr>
        <p:txBody>
          <a:bodyPr wrap="square" rtlCol="0">
            <a:spAutoFit/>
          </a:bodyPr>
          <a:lstStyle/>
          <a:p>
            <a:r>
              <a:rPr lang="de-DE" sz="1200"/>
              <a:t>Prognose-Shift PV</a:t>
            </a:r>
          </a:p>
        </p:txBody>
      </p:sp>
      <p:sp>
        <p:nvSpPr>
          <p:cNvPr id="12" name="Oval 20">
            <a:extLst>
              <a:ext uri="{FF2B5EF4-FFF2-40B4-BE49-F238E27FC236}">
                <a16:creationId xmlns:a16="http://schemas.microsoft.com/office/drawing/2014/main" id="{70F7022A-D8B0-62AF-971C-8C2A32367C0E}"/>
              </a:ext>
            </a:extLst>
          </p:cNvPr>
          <p:cNvSpPr/>
          <p:nvPr/>
        </p:nvSpPr>
        <p:spPr>
          <a:xfrm>
            <a:off x="2922056" y="2374622"/>
            <a:ext cx="181519" cy="181519"/>
          </a:xfrm>
          <a:prstGeom prst="ellipse">
            <a:avLst/>
          </a:prstGeom>
          <a:solidFill>
            <a:schemeClr val="bg1">
              <a:lumMod val="50000"/>
            </a:schemeClr>
          </a:solidFill>
          <a:ln w="25400">
            <a:solidFill>
              <a:schemeClr val="bg2"/>
            </a:solidFill>
          </a:ln>
          <a:effectLst>
            <a:outerShdw blurRad="254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8" name="Textfeld 17">
            <a:extLst>
              <a:ext uri="{FF2B5EF4-FFF2-40B4-BE49-F238E27FC236}">
                <a16:creationId xmlns:a16="http://schemas.microsoft.com/office/drawing/2014/main" id="{951811DA-3B53-A9FE-55F6-9E92946D0E6D}"/>
              </a:ext>
            </a:extLst>
          </p:cNvPr>
          <p:cNvSpPr txBox="1"/>
          <p:nvPr/>
        </p:nvSpPr>
        <p:spPr>
          <a:xfrm rot="16200000" flipH="1">
            <a:off x="108000" y="5353891"/>
            <a:ext cx="509079" cy="276999"/>
          </a:xfrm>
          <a:prstGeom prst="rect">
            <a:avLst/>
          </a:prstGeom>
          <a:noFill/>
        </p:spPr>
        <p:txBody>
          <a:bodyPr wrap="square" rtlCol="0">
            <a:spAutoFit/>
          </a:bodyPr>
          <a:lstStyle/>
          <a:p>
            <a:pPr algn="ctr"/>
            <a:r>
              <a:rPr lang="de-DE" sz="1200"/>
              <a:t>GW</a:t>
            </a:r>
          </a:p>
        </p:txBody>
      </p:sp>
    </p:spTree>
    <p:extLst>
      <p:ext uri="{BB962C8B-B14F-4D97-AF65-F5344CB8AC3E}">
        <p14:creationId xmlns:p14="http://schemas.microsoft.com/office/powerpoint/2010/main" val="3277012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44008-774A-F8C8-C041-42EABB55B6D2}"/>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AEE0129-29F3-C4F9-FC40-FD1B4D1DD7C9}"/>
              </a:ext>
            </a:extLst>
          </p:cNvPr>
          <p:cNvSpPr>
            <a:spLocks noGrp="1"/>
          </p:cNvSpPr>
          <p:nvPr>
            <p:ph type="title"/>
          </p:nvPr>
        </p:nvSpPr>
        <p:spPr/>
        <p:txBody>
          <a:bodyPr/>
          <a:lstStyle/>
          <a:p>
            <a:r>
              <a:rPr lang="de-DE"/>
              <a:t>Speicherwirkung am Strommarkt</a:t>
            </a:r>
          </a:p>
        </p:txBody>
      </p:sp>
      <p:sp>
        <p:nvSpPr>
          <p:cNvPr id="6" name="Textplatzhalter 5">
            <a:extLst>
              <a:ext uri="{FF2B5EF4-FFF2-40B4-BE49-F238E27FC236}">
                <a16:creationId xmlns:a16="http://schemas.microsoft.com/office/drawing/2014/main" id="{8E74EC7B-35DF-8CCB-62B2-57A49E8C178E}"/>
              </a:ext>
            </a:extLst>
          </p:cNvPr>
          <p:cNvSpPr>
            <a:spLocks noGrp="1"/>
          </p:cNvSpPr>
          <p:nvPr>
            <p:ph type="body" sz="quarter" idx="11"/>
          </p:nvPr>
        </p:nvSpPr>
        <p:spPr/>
        <p:txBody>
          <a:bodyPr>
            <a:normAutofit/>
          </a:bodyPr>
          <a:lstStyle/>
          <a:p>
            <a:r>
              <a:rPr lang="de-DE"/>
              <a:t>Neues Tool des Fraunhofer ISE bestätigt den gezeigten Flexibilitätsbedarf</a:t>
            </a:r>
          </a:p>
        </p:txBody>
      </p:sp>
      <p:sp>
        <p:nvSpPr>
          <p:cNvPr id="2" name="Inhaltsplatzhalter 3">
            <a:extLst>
              <a:ext uri="{FF2B5EF4-FFF2-40B4-BE49-F238E27FC236}">
                <a16:creationId xmlns:a16="http://schemas.microsoft.com/office/drawing/2014/main" id="{58F58A2F-75CD-3457-D851-E8ACA58D3525}"/>
              </a:ext>
            </a:extLst>
          </p:cNvPr>
          <p:cNvSpPr txBox="1">
            <a:spLocks/>
          </p:cNvSpPr>
          <p:nvPr/>
        </p:nvSpPr>
        <p:spPr>
          <a:xfrm>
            <a:off x="291549" y="1948070"/>
            <a:ext cx="4633370"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Preisspreizung sinkt</a:t>
            </a:r>
            <a:r>
              <a:rPr lang="de-DE" sz="2400"/>
              <a:t>: </a:t>
            </a:r>
            <a:r>
              <a:rPr lang="de-DE"/>
              <a:t>Stunden über </a:t>
            </a:r>
            <a:br>
              <a:rPr lang="de-DE"/>
            </a:br>
            <a:r>
              <a:rPr lang="de-DE"/>
              <a:t>200 €/MWh fallen von 169 auf 20, Negativpreis-Stunden von 575 auf 271 (20 GW Zusatzspeicher, Jahresauswertung 2025).</a:t>
            </a:r>
          </a:p>
          <a:p>
            <a:r>
              <a:rPr lang="de-DE"/>
              <a:t>Solar-Marktwert steigt um bis zu </a:t>
            </a:r>
            <a:br>
              <a:rPr lang="de-DE"/>
            </a:br>
            <a:r>
              <a:rPr lang="de-DE"/>
              <a:t>+35 % durch gezieltes Laden in Überschusszeiten</a:t>
            </a:r>
          </a:p>
          <a:p>
            <a:r>
              <a:rPr lang="de-DE"/>
              <a:t>Extremtage bestätigt: </a:t>
            </a:r>
            <a:br>
              <a:rPr lang="de-DE"/>
            </a:br>
            <a:r>
              <a:rPr lang="de-DE"/>
              <a:t>Abendspitze am teuersten Tag von </a:t>
            </a:r>
            <a:br>
              <a:rPr lang="de-DE"/>
            </a:br>
            <a:r>
              <a:rPr lang="de-DE"/>
              <a:t>583 €/MWh auf 221 €/MWh gekappt, Mittagspreis am günstigsten Tag von </a:t>
            </a:r>
            <a:br>
              <a:rPr lang="de-DE"/>
            </a:br>
            <a:r>
              <a:rPr lang="de-DE"/>
              <a:t>-250 €/MWh auf -20 €/MWh angehoben</a:t>
            </a:r>
          </a:p>
          <a:p>
            <a:endParaRPr/>
          </a:p>
        </p:txBody>
      </p:sp>
      <p:sp>
        <p:nvSpPr>
          <p:cNvPr id="7" name="Textfeld 2">
            <a:extLst>
              <a:ext uri="{FF2B5EF4-FFF2-40B4-BE49-F238E27FC236}">
                <a16:creationId xmlns:a16="http://schemas.microsoft.com/office/drawing/2014/main" id="{EFAF6EC9-7EE5-F025-9949-AFCF2B693F5A}"/>
              </a:ext>
            </a:extLst>
          </p:cNvPr>
          <p:cNvSpPr txBox="1"/>
          <p:nvPr/>
        </p:nvSpPr>
        <p:spPr>
          <a:xfrm>
            <a:off x="4924919" y="6241889"/>
            <a:ext cx="6660000" cy="253916"/>
          </a:xfrm>
          <a:prstGeom prst="rect">
            <a:avLst/>
          </a:prstGeom>
          <a:noFill/>
        </p:spPr>
        <p:txBody>
          <a:bodyPr wrap="square" rtlCol="0">
            <a:spAutoFit/>
          </a:bodyPr>
          <a:lstStyle/>
          <a:p>
            <a:pPr algn="r"/>
            <a:r>
              <a:rPr lang="de-DE" sz="1050"/>
              <a:t>Quelle: Energy-</a:t>
            </a:r>
            <a:r>
              <a:rPr lang="de-DE" sz="1050" err="1"/>
              <a:t>Charts.info</a:t>
            </a:r>
            <a:r>
              <a:rPr lang="de-DE" sz="1050"/>
              <a:t> (Fraunhofer ISE), Preissimulator (01.10.2026)</a:t>
            </a:r>
          </a:p>
        </p:txBody>
      </p:sp>
      <p:pic>
        <p:nvPicPr>
          <p:cNvPr id="8" name="Grafik 7">
            <a:extLst>
              <a:ext uri="{FF2B5EF4-FFF2-40B4-BE49-F238E27FC236}">
                <a16:creationId xmlns:a16="http://schemas.microsoft.com/office/drawing/2014/main" id="{1AC9F287-19CD-BFEB-15EA-587E15A48BA2}"/>
              </a:ext>
            </a:extLst>
          </p:cNvPr>
          <p:cNvPicPr>
            <a:picLocks noChangeAspect="1"/>
          </p:cNvPicPr>
          <p:nvPr/>
        </p:nvPicPr>
        <p:blipFill>
          <a:blip r:embed="rId5"/>
          <a:stretch>
            <a:fillRect/>
          </a:stretch>
        </p:blipFill>
        <p:spPr>
          <a:xfrm>
            <a:off x="4879018" y="1821846"/>
            <a:ext cx="7021433" cy="4037577"/>
          </a:xfrm>
          <a:prstGeom prst="rect">
            <a:avLst/>
          </a:prstGeom>
        </p:spPr>
      </p:pic>
    </p:spTree>
    <p:extLst>
      <p:ext uri="{BB962C8B-B14F-4D97-AF65-F5344CB8AC3E}">
        <p14:creationId xmlns:p14="http://schemas.microsoft.com/office/powerpoint/2010/main" val="2895607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A4FE8-569C-988B-6FF7-E4B1FE969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F5815-C96F-5438-A21A-4D1E8664F5E8}"/>
              </a:ext>
            </a:extLst>
          </p:cNvPr>
          <p:cNvSpPr>
            <a:spLocks noGrp="1"/>
          </p:cNvSpPr>
          <p:nvPr>
            <p:ph type="ctrTitle"/>
          </p:nvPr>
        </p:nvSpPr>
        <p:spPr>
          <a:xfrm>
            <a:off x="390939" y="2775890"/>
            <a:ext cx="7143336" cy="720844"/>
          </a:xfrm>
        </p:spPr>
        <p:txBody>
          <a:bodyPr>
            <a:normAutofit/>
          </a:bodyPr>
          <a:lstStyle/>
          <a:p>
            <a:r>
              <a:rPr lang="en-US" err="1"/>
              <a:t>Markttrends</a:t>
            </a:r>
            <a:r>
              <a:rPr lang="en-US"/>
              <a:t> &amp; News</a:t>
            </a:r>
          </a:p>
        </p:txBody>
      </p:sp>
      <p:sp>
        <p:nvSpPr>
          <p:cNvPr id="5" name="Bildplatzhalter 4">
            <a:extLst>
              <a:ext uri="{FF2B5EF4-FFF2-40B4-BE49-F238E27FC236}">
                <a16:creationId xmlns:a16="http://schemas.microsoft.com/office/drawing/2014/main" id="{DE2ACE54-3970-2FAF-B53A-356FFD195EE3}"/>
              </a:ext>
            </a:extLst>
          </p:cNvPr>
          <p:cNvSpPr>
            <a:spLocks noGrp="1"/>
          </p:cNvSpPr>
          <p:nvPr>
            <p:ph type="pic" sz="quarter" idx="10"/>
          </p:nvPr>
        </p:nvSpPr>
        <p:spPr/>
        <p:txBody>
          <a:bodyPr/>
          <a:lstStyle/>
          <a:p>
            <a:endParaRPr lang="de-DE"/>
          </a:p>
        </p:txBody>
      </p:sp>
      <p:sp>
        <p:nvSpPr>
          <p:cNvPr id="7" name="Untertitel 6">
            <a:extLst>
              <a:ext uri="{FF2B5EF4-FFF2-40B4-BE49-F238E27FC236}">
                <a16:creationId xmlns:a16="http://schemas.microsoft.com/office/drawing/2014/main" id="{C88C983A-B04D-B6CA-1DFA-A42E1B98A9C4}"/>
              </a:ext>
            </a:extLst>
          </p:cNvPr>
          <p:cNvSpPr>
            <a:spLocks noGrp="1"/>
          </p:cNvSpPr>
          <p:nvPr>
            <p:ph type="subTitle" idx="1"/>
          </p:nvPr>
        </p:nvSpPr>
        <p:spPr/>
        <p:txBody>
          <a:bodyPr vert="horz" lIns="0" tIns="0" rIns="0" bIns="0" rtlCol="0" anchor="t">
            <a:noAutofit/>
          </a:bodyPr>
          <a:lstStyle/>
          <a:p>
            <a:r>
              <a:rPr lang="de-DE">
                <a:latin typeface="Aptos Light"/>
                <a:ea typeface="Open Sans Light"/>
                <a:cs typeface="Open Sans Light"/>
              </a:rPr>
              <a:t>Sebastian Zurmühlen</a:t>
            </a:r>
            <a:endParaRPr lang="de-DE"/>
          </a:p>
        </p:txBody>
      </p:sp>
      <p:pic>
        <p:nvPicPr>
          <p:cNvPr id="4" name="Bildplatzhalter 10" descr="Ein Bild, das Menschliches Gesicht, Person, Lächeln, Kleidung enthält.  KI-generierte Inhalte können fehlerhaft sein.">
            <a:extLst>
              <a:ext uri="{FF2B5EF4-FFF2-40B4-BE49-F238E27FC236}">
                <a16:creationId xmlns:a16="http://schemas.microsoft.com/office/drawing/2014/main" id="{428F1FA5-599A-7925-9FE1-006EAC5116DE}"/>
              </a:ext>
            </a:extLst>
          </p:cNvPr>
          <p:cNvPicPr>
            <a:picLocks noChangeAspect="1"/>
          </p:cNvPicPr>
          <p:nvPr/>
        </p:nvPicPr>
        <p:blipFill>
          <a:blip r:embed="rId3"/>
          <a:srcRect l="16376" r="16376" b="7435"/>
          <a:stretch>
            <a:fillRect/>
          </a:stretch>
        </p:blipFill>
        <p:spPr>
          <a:xfrm>
            <a:off x="8206001" y="2023865"/>
            <a:ext cx="3988073" cy="4855542"/>
          </a:xfrm>
          <a:prstGeom prst="roundRect">
            <a:avLst>
              <a:gd name="adj" fmla="val 3222"/>
            </a:avLst>
          </a:prstGeom>
        </p:spPr>
      </p:pic>
    </p:spTree>
    <p:extLst>
      <p:ext uri="{BB962C8B-B14F-4D97-AF65-F5344CB8AC3E}">
        <p14:creationId xmlns:p14="http://schemas.microsoft.com/office/powerpoint/2010/main" val="191653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99DF5-B87D-1AA1-5DDA-7C1FA037AA57}"/>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22021AC-B803-B52D-B6BA-87B2AC80574F}"/>
              </a:ext>
            </a:extLst>
          </p:cNvPr>
          <p:cNvSpPr>
            <a:spLocks noGrp="1"/>
          </p:cNvSpPr>
          <p:nvPr>
            <p:ph type="title"/>
          </p:nvPr>
        </p:nvSpPr>
        <p:spPr/>
        <p:txBody>
          <a:bodyPr/>
          <a:lstStyle/>
          <a:p>
            <a:r>
              <a:rPr lang="de-DE"/>
              <a:t>Ausbau Großbatteriespeicher</a:t>
            </a:r>
          </a:p>
        </p:txBody>
      </p:sp>
      <p:sp>
        <p:nvSpPr>
          <p:cNvPr id="6" name="Textplatzhalter 5">
            <a:extLst>
              <a:ext uri="{FF2B5EF4-FFF2-40B4-BE49-F238E27FC236}">
                <a16:creationId xmlns:a16="http://schemas.microsoft.com/office/drawing/2014/main" id="{16E53679-78C6-F998-CCC9-5CC6CC53E34C}"/>
              </a:ext>
            </a:extLst>
          </p:cNvPr>
          <p:cNvSpPr>
            <a:spLocks noGrp="1"/>
          </p:cNvSpPr>
          <p:nvPr>
            <p:ph type="body" sz="quarter" idx="11"/>
          </p:nvPr>
        </p:nvSpPr>
        <p:spPr/>
        <p:txBody>
          <a:bodyPr>
            <a:normAutofit/>
          </a:bodyPr>
          <a:lstStyle/>
          <a:p>
            <a:r>
              <a:rPr lang="de-DE"/>
              <a:t>Stationäre Großbatteriespeicher haben in Deutschland Marke von 10 GWh geknackt</a:t>
            </a:r>
          </a:p>
        </p:txBody>
      </p:sp>
      <p:sp>
        <p:nvSpPr>
          <p:cNvPr id="3" name="Textfeld 2">
            <a:extLst>
              <a:ext uri="{FF2B5EF4-FFF2-40B4-BE49-F238E27FC236}">
                <a16:creationId xmlns:a16="http://schemas.microsoft.com/office/drawing/2014/main" id="{8C34F24E-C1FF-0715-75ED-6439791DE306}"/>
              </a:ext>
            </a:extLst>
          </p:cNvPr>
          <p:cNvSpPr txBox="1"/>
          <p:nvPr/>
        </p:nvSpPr>
        <p:spPr>
          <a:xfrm>
            <a:off x="8762260" y="6345575"/>
            <a:ext cx="2822659" cy="415498"/>
          </a:xfrm>
          <a:prstGeom prst="rect">
            <a:avLst/>
          </a:prstGeom>
          <a:noFill/>
        </p:spPr>
        <p:txBody>
          <a:bodyPr wrap="square" rtlCol="0">
            <a:spAutoFit/>
          </a:bodyPr>
          <a:lstStyle/>
          <a:p>
            <a:pPr algn="r"/>
            <a:r>
              <a:rPr lang="de-DE" sz="1050"/>
              <a:t>Quelle: </a:t>
            </a:r>
            <a:r>
              <a:rPr lang="de-DE" sz="1050" err="1"/>
              <a:t>MaStR</a:t>
            </a:r>
            <a:r>
              <a:rPr lang="de-DE" sz="1050"/>
              <a:t> (BNetzA), Stand 02.10.2026;</a:t>
            </a:r>
            <a:br>
              <a:rPr lang="de-DE" sz="1050"/>
            </a:br>
            <a:r>
              <a:rPr lang="de-DE" sz="1050"/>
              <a:t>Auswertung von QUADRA </a:t>
            </a:r>
            <a:r>
              <a:rPr lang="de-DE" sz="1050" err="1"/>
              <a:t>energy</a:t>
            </a:r>
            <a:endParaRPr lang="de-DE" sz="1050"/>
          </a:p>
        </p:txBody>
      </p:sp>
      <p:sp>
        <p:nvSpPr>
          <p:cNvPr id="7" name="Inhaltsplatzhalter 3">
            <a:extLst>
              <a:ext uri="{FF2B5EF4-FFF2-40B4-BE49-F238E27FC236}">
                <a16:creationId xmlns:a16="http://schemas.microsoft.com/office/drawing/2014/main" id="{2A891322-EB63-FA59-A8DB-921415CF024B}"/>
              </a:ext>
            </a:extLst>
          </p:cNvPr>
          <p:cNvSpPr txBox="1">
            <a:spLocks/>
          </p:cNvSpPr>
          <p:nvPr/>
        </p:nvSpPr>
        <p:spPr>
          <a:xfrm>
            <a:off x="291549" y="1948070"/>
            <a:ext cx="4633370"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Bestand inzwischen bei über </a:t>
            </a:r>
            <a:r>
              <a:rPr lang="de-DE">
                <a:latin typeface="+mj-lt"/>
              </a:rPr>
              <a:t>8,94 GWh </a:t>
            </a:r>
            <a:r>
              <a:rPr lang="de-DE">
                <a:latin typeface="+mn-lt"/>
              </a:rPr>
              <a:t>(</a:t>
            </a:r>
            <a:r>
              <a:rPr lang="de-DE">
                <a:latin typeface="+mj-lt"/>
              </a:rPr>
              <a:t>4,41 GW </a:t>
            </a:r>
            <a:r>
              <a:rPr lang="de-DE">
                <a:latin typeface="+mn-lt"/>
              </a:rPr>
              <a:t>installierte Leistung)</a:t>
            </a:r>
            <a:r>
              <a:rPr lang="de-DE">
                <a:latin typeface="+mj-lt"/>
              </a:rPr>
              <a:t> </a:t>
            </a:r>
            <a:endParaRPr/>
          </a:p>
          <a:p>
            <a:r>
              <a:rPr lang="de-DE"/>
              <a:t>Inklusive Gewerbespeicher jetzt bei 10,78 GWh (Stand Ende September)</a:t>
            </a:r>
          </a:p>
        </p:txBody>
      </p:sp>
      <p:pic>
        <p:nvPicPr>
          <p:cNvPr id="10" name="Grafik 9">
            <a:extLst>
              <a:ext uri="{FF2B5EF4-FFF2-40B4-BE49-F238E27FC236}">
                <a16:creationId xmlns:a16="http://schemas.microsoft.com/office/drawing/2014/main" id="{038A7486-39ED-6416-6AAE-FC53C435DFA0}"/>
              </a:ext>
            </a:extLst>
          </p:cNvPr>
          <p:cNvPicPr>
            <a:picLocks noChangeAspect="1"/>
          </p:cNvPicPr>
          <p:nvPr/>
        </p:nvPicPr>
        <p:blipFill>
          <a:blip r:embed="rId5"/>
          <a:srcRect t="15148"/>
          <a:stretch>
            <a:fillRect/>
          </a:stretch>
        </p:blipFill>
        <p:spPr>
          <a:xfrm>
            <a:off x="4941141" y="2358887"/>
            <a:ext cx="6643777" cy="3170624"/>
          </a:xfrm>
          <a:prstGeom prst="rect">
            <a:avLst/>
          </a:prstGeom>
        </p:spPr>
      </p:pic>
    </p:spTree>
    <p:extLst>
      <p:ext uri="{BB962C8B-B14F-4D97-AF65-F5344CB8AC3E}">
        <p14:creationId xmlns:p14="http://schemas.microsoft.com/office/powerpoint/2010/main" val="758540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4437E-EDEC-381E-5BC3-320436D55660}"/>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2A9E3339-D354-B515-8C84-C3F6F0F18B19}"/>
              </a:ext>
            </a:extLst>
          </p:cNvPr>
          <p:cNvSpPr>
            <a:spLocks noGrp="1"/>
          </p:cNvSpPr>
          <p:nvPr>
            <p:ph type="title"/>
          </p:nvPr>
        </p:nvSpPr>
        <p:spPr/>
        <p:txBody>
          <a:bodyPr/>
          <a:lstStyle/>
          <a:p>
            <a:r>
              <a:rPr lang="de-DE"/>
              <a:t>Ausbau Großbatteriespeicher</a:t>
            </a:r>
          </a:p>
        </p:txBody>
      </p:sp>
      <p:sp>
        <p:nvSpPr>
          <p:cNvPr id="6" name="Textplatzhalter 5">
            <a:extLst>
              <a:ext uri="{FF2B5EF4-FFF2-40B4-BE49-F238E27FC236}">
                <a16:creationId xmlns:a16="http://schemas.microsoft.com/office/drawing/2014/main" id="{317DC4DF-8F1E-1DD6-3B14-3AA8B64E01AA}"/>
              </a:ext>
            </a:extLst>
          </p:cNvPr>
          <p:cNvSpPr>
            <a:spLocks noGrp="1"/>
          </p:cNvSpPr>
          <p:nvPr>
            <p:ph type="body" sz="quarter" idx="11"/>
          </p:nvPr>
        </p:nvSpPr>
        <p:spPr/>
        <p:txBody>
          <a:bodyPr>
            <a:normAutofit/>
          </a:bodyPr>
          <a:lstStyle/>
          <a:p>
            <a:r>
              <a:rPr lang="de-DE"/>
              <a:t>Stationäre Großbatteriespeicher haben in Deutschland Marke von 10 GWh geknackt</a:t>
            </a:r>
          </a:p>
        </p:txBody>
      </p:sp>
      <p:sp>
        <p:nvSpPr>
          <p:cNvPr id="3" name="Textfeld 2">
            <a:extLst>
              <a:ext uri="{FF2B5EF4-FFF2-40B4-BE49-F238E27FC236}">
                <a16:creationId xmlns:a16="http://schemas.microsoft.com/office/drawing/2014/main" id="{8287655F-1B96-C6D5-065F-AE84747E41DA}"/>
              </a:ext>
            </a:extLst>
          </p:cNvPr>
          <p:cNvSpPr txBox="1"/>
          <p:nvPr/>
        </p:nvSpPr>
        <p:spPr>
          <a:xfrm>
            <a:off x="6492240" y="6345575"/>
            <a:ext cx="5092679" cy="415498"/>
          </a:xfrm>
          <a:prstGeom prst="rect">
            <a:avLst/>
          </a:prstGeom>
          <a:noFill/>
        </p:spPr>
        <p:txBody>
          <a:bodyPr wrap="square" rtlCol="0">
            <a:spAutoFit/>
          </a:bodyPr>
          <a:lstStyle/>
          <a:p>
            <a:pPr algn="r"/>
            <a:r>
              <a:rPr lang="de-DE" sz="1050"/>
              <a:t>Quelle: QUADRA </a:t>
            </a:r>
            <a:r>
              <a:rPr lang="de-DE" sz="1050" err="1"/>
              <a:t>energy</a:t>
            </a:r>
            <a:r>
              <a:rPr lang="de-DE" sz="1050"/>
              <a:t>; illustrative Hochrechnung auf Basis des </a:t>
            </a:r>
            <a:r>
              <a:rPr lang="de-DE" sz="1050" err="1"/>
              <a:t>Szenariorahmenentwurfs</a:t>
            </a:r>
            <a:r>
              <a:rPr lang="de-DE" sz="1050"/>
              <a:t> zum Netzentwicklungsplan Strom 2040/2045 (Version 2027)  </a:t>
            </a:r>
          </a:p>
        </p:txBody>
      </p:sp>
      <p:sp>
        <p:nvSpPr>
          <p:cNvPr id="2" name="Inhaltsplatzhalter 3">
            <a:extLst>
              <a:ext uri="{FF2B5EF4-FFF2-40B4-BE49-F238E27FC236}">
                <a16:creationId xmlns:a16="http://schemas.microsoft.com/office/drawing/2014/main" id="{A10873BF-C6C0-68BA-DEAC-299ED3DB2304}"/>
              </a:ext>
            </a:extLst>
          </p:cNvPr>
          <p:cNvSpPr txBox="1">
            <a:spLocks/>
          </p:cNvSpPr>
          <p:nvPr/>
        </p:nvSpPr>
        <p:spPr>
          <a:xfrm>
            <a:off x="291549" y="1948070"/>
            <a:ext cx="4633370"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Bestand inzwischen bei über </a:t>
            </a:r>
            <a:r>
              <a:rPr lang="de-DE">
                <a:latin typeface="+mj-lt"/>
              </a:rPr>
              <a:t>8,94 GWh </a:t>
            </a:r>
            <a:r>
              <a:rPr lang="de-DE">
                <a:latin typeface="+mn-lt"/>
              </a:rPr>
              <a:t>(</a:t>
            </a:r>
            <a:r>
              <a:rPr lang="de-DE">
                <a:latin typeface="+mj-lt"/>
              </a:rPr>
              <a:t>4,41 GW </a:t>
            </a:r>
            <a:r>
              <a:rPr lang="de-DE">
                <a:latin typeface="+mn-lt"/>
              </a:rPr>
              <a:t>installierte Leistung)</a:t>
            </a:r>
            <a:r>
              <a:rPr lang="de-DE">
                <a:latin typeface="+mj-lt"/>
              </a:rPr>
              <a:t> </a:t>
            </a:r>
            <a:endParaRPr/>
          </a:p>
          <a:p>
            <a:r>
              <a:rPr lang="de-DE"/>
              <a:t>Inklusive Gewerbespeicher jetzt bei </a:t>
            </a:r>
            <a:br>
              <a:rPr lang="de-DE"/>
            </a:br>
            <a:r>
              <a:rPr lang="de-DE"/>
              <a:t>10,78 GWh</a:t>
            </a:r>
          </a:p>
          <a:p>
            <a:r>
              <a:rPr lang="de-DE"/>
              <a:t>Wachstumstempo bleibt hoch: ÜNB-Trichter erwartet Vervielfachung des Großspeicher-Bestands von aktuell </a:t>
            </a:r>
            <a:br>
              <a:rPr lang="de-DE"/>
            </a:br>
            <a:r>
              <a:rPr lang="de-DE"/>
              <a:t>4,41 GW / 8,94 GWh auf 16-19 GW / </a:t>
            </a:r>
            <a:br>
              <a:rPr lang="de-DE"/>
            </a:br>
            <a:r>
              <a:rPr lang="de-DE"/>
              <a:t>32-37 GWh bis September 2028</a:t>
            </a:r>
            <a:endParaRPr/>
          </a:p>
        </p:txBody>
      </p:sp>
      <p:pic>
        <p:nvPicPr>
          <p:cNvPr id="4" name="Grafik 3">
            <a:extLst>
              <a:ext uri="{FF2B5EF4-FFF2-40B4-BE49-F238E27FC236}">
                <a16:creationId xmlns:a16="http://schemas.microsoft.com/office/drawing/2014/main" id="{911258F5-4C6B-3F33-B8C0-F1443827235A}"/>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Lst>
          </a:blip>
          <a:srcRect t="12592"/>
          <a:stretch>
            <a:fillRect/>
          </a:stretch>
        </p:blipFill>
        <p:spPr>
          <a:xfrm>
            <a:off x="4924919" y="2255442"/>
            <a:ext cx="6660000" cy="3274069"/>
          </a:xfrm>
          <a:prstGeom prst="rect">
            <a:avLst/>
          </a:prstGeom>
        </p:spPr>
      </p:pic>
      <p:pic>
        <p:nvPicPr>
          <p:cNvPr id="9" name="Grafik 8">
            <a:extLst>
              <a:ext uri="{FF2B5EF4-FFF2-40B4-BE49-F238E27FC236}">
                <a16:creationId xmlns:a16="http://schemas.microsoft.com/office/drawing/2014/main" id="{C238938C-4DEF-6710-5234-AD7220A948E5}"/>
              </a:ext>
            </a:extLst>
          </p:cNvPr>
          <p:cNvPicPr>
            <a:picLocks noChangeAspect="1"/>
          </p:cNvPicPr>
          <p:nvPr/>
        </p:nvPicPr>
        <p:blipFill>
          <a:blip r:embed="rId7"/>
          <a:srcRect t="16113"/>
          <a:stretch>
            <a:fillRect/>
          </a:stretch>
        </p:blipFill>
        <p:spPr>
          <a:xfrm>
            <a:off x="4892699" y="2372138"/>
            <a:ext cx="6692220" cy="3157371"/>
          </a:xfrm>
          <a:prstGeom prst="rect">
            <a:avLst/>
          </a:prstGeom>
        </p:spPr>
      </p:pic>
    </p:spTree>
    <p:extLst>
      <p:ext uri="{BB962C8B-B14F-4D97-AF65-F5344CB8AC3E}">
        <p14:creationId xmlns:p14="http://schemas.microsoft.com/office/powerpoint/2010/main" val="1842245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88B3E83-382A-861D-D293-DD25712062DE}"/>
              </a:ext>
            </a:extLst>
          </p:cNvPr>
          <p:cNvSpPr>
            <a:spLocks noGrp="1"/>
          </p:cNvSpPr>
          <p:nvPr>
            <p:ph type="title"/>
          </p:nvPr>
        </p:nvSpPr>
        <p:spPr/>
        <p:txBody>
          <a:bodyPr/>
          <a:lstStyle/>
          <a:p>
            <a:r>
              <a:rPr lang="de-DE"/>
              <a:t>Ausbau Großbatteriespeicher</a:t>
            </a:r>
          </a:p>
        </p:txBody>
      </p:sp>
      <p:sp>
        <p:nvSpPr>
          <p:cNvPr id="6" name="Textplatzhalter 5">
            <a:extLst>
              <a:ext uri="{FF2B5EF4-FFF2-40B4-BE49-F238E27FC236}">
                <a16:creationId xmlns:a16="http://schemas.microsoft.com/office/drawing/2014/main" id="{F06D905F-D748-136B-7F2C-EAC2131DF47A}"/>
              </a:ext>
            </a:extLst>
          </p:cNvPr>
          <p:cNvSpPr>
            <a:spLocks noGrp="1"/>
          </p:cNvSpPr>
          <p:nvPr>
            <p:ph type="body" sz="quarter" idx="11"/>
          </p:nvPr>
        </p:nvSpPr>
        <p:spPr/>
        <p:txBody>
          <a:bodyPr vert="horz" lIns="91440" tIns="45720" rIns="91440" bIns="45720" rtlCol="0" anchor="t">
            <a:normAutofit/>
          </a:bodyPr>
          <a:lstStyle/>
          <a:p>
            <a:r>
              <a:rPr lang="de-DE">
                <a:latin typeface="Aptos Light"/>
              </a:rPr>
              <a:t>Großspeicher legen weiter zu</a:t>
            </a:r>
            <a:endParaRPr lang="de-DE"/>
          </a:p>
        </p:txBody>
      </p:sp>
      <p:sp>
        <p:nvSpPr>
          <p:cNvPr id="10" name="Textfeld 9">
            <a:extLst>
              <a:ext uri="{FF2B5EF4-FFF2-40B4-BE49-F238E27FC236}">
                <a16:creationId xmlns:a16="http://schemas.microsoft.com/office/drawing/2014/main" id="{716B0115-2344-5316-5C72-C86DE548AF48}"/>
              </a:ext>
            </a:extLst>
          </p:cNvPr>
          <p:cNvSpPr txBox="1"/>
          <p:nvPr/>
        </p:nvSpPr>
        <p:spPr>
          <a:xfrm>
            <a:off x="8762260" y="6345575"/>
            <a:ext cx="2822659" cy="415498"/>
          </a:xfrm>
          <a:prstGeom prst="rect">
            <a:avLst/>
          </a:prstGeom>
          <a:noFill/>
        </p:spPr>
        <p:txBody>
          <a:bodyPr wrap="square" rtlCol="0">
            <a:spAutoFit/>
          </a:bodyPr>
          <a:lstStyle/>
          <a:p>
            <a:pPr algn="r"/>
            <a:r>
              <a:rPr lang="de-DE" sz="1050"/>
              <a:t>Quelle: </a:t>
            </a:r>
            <a:r>
              <a:rPr lang="de-DE" sz="1050" err="1"/>
              <a:t>MaStR</a:t>
            </a:r>
            <a:r>
              <a:rPr lang="de-DE" sz="1050"/>
              <a:t> (BNetzA), Stand 02.10.2026;</a:t>
            </a:r>
            <a:br>
              <a:rPr lang="de-DE" sz="1050"/>
            </a:br>
            <a:r>
              <a:rPr lang="de-DE" sz="1050"/>
              <a:t>Auswertung von QUADRA </a:t>
            </a:r>
            <a:r>
              <a:rPr lang="de-DE" sz="1050" err="1"/>
              <a:t>energy</a:t>
            </a:r>
            <a:endParaRPr lang="de-DE" sz="1050"/>
          </a:p>
        </p:txBody>
      </p:sp>
      <p:sp>
        <p:nvSpPr>
          <p:cNvPr id="2" name="Inhaltsplatzhalter 3">
            <a:extLst>
              <a:ext uri="{FF2B5EF4-FFF2-40B4-BE49-F238E27FC236}">
                <a16:creationId xmlns:a16="http://schemas.microsoft.com/office/drawing/2014/main" id="{4D382CE7-4310-BB08-4AEF-364872306976}"/>
              </a:ext>
            </a:extLst>
          </p:cNvPr>
          <p:cNvSpPr txBox="1">
            <a:spLocks/>
          </p:cNvSpPr>
          <p:nvPr/>
        </p:nvSpPr>
        <p:spPr>
          <a:xfrm>
            <a:off x="291549" y="1948070"/>
            <a:ext cx="4093839"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latin typeface="Aptos Light"/>
                <a:ea typeface="Open Sans Light"/>
                <a:cs typeface="Open Sans Light"/>
              </a:rPr>
              <a:t>Zubau seit Jahresbeginn bei </a:t>
            </a:r>
            <a:br>
              <a:rPr lang="de-DE">
                <a:latin typeface="Aptos Light"/>
                <a:ea typeface="Open Sans Light"/>
                <a:cs typeface="Open Sans Light"/>
              </a:rPr>
            </a:br>
            <a:r>
              <a:rPr lang="de-DE">
                <a:latin typeface="+mj-lt"/>
                <a:ea typeface="Open Sans Light"/>
                <a:cs typeface="Open Sans Light"/>
              </a:rPr>
              <a:t>4,66 GWh </a:t>
            </a:r>
            <a:r>
              <a:rPr lang="de-DE">
                <a:latin typeface="Aptos Light"/>
                <a:ea typeface="Open Sans Light"/>
                <a:cs typeface="Open Sans Light"/>
              </a:rPr>
              <a:t>(5,13 GWh inklusive Gewerbespeichern)</a:t>
            </a:r>
          </a:p>
          <a:p>
            <a:r>
              <a:rPr lang="de-DE"/>
              <a:t>Hinweis: Monatswerte werden rückwirkend korrigiert (</a:t>
            </a:r>
            <a:r>
              <a:rPr lang="de-DE" err="1"/>
              <a:t>MaStR</a:t>
            </a:r>
            <a:r>
              <a:rPr lang="de-DE"/>
              <a:t>-Nachmeldungen, kein realer Einbruch im Folgemonat), daher liegt Septemberzubau methodisch bedingt unter dem Vormonat</a:t>
            </a:r>
            <a:br>
              <a:rPr lang="de-DE">
                <a:latin typeface="Aptos Light"/>
                <a:ea typeface="Open Sans Light"/>
                <a:cs typeface="Open Sans Light"/>
              </a:rPr>
            </a:br>
            <a:endParaRPr lang="de-DE" b="1"/>
          </a:p>
          <a:p>
            <a:pPr marL="0" indent="0">
              <a:buNone/>
            </a:pPr>
            <a:br>
              <a:rPr lang="de-DE">
                <a:latin typeface="Aptos Light"/>
                <a:ea typeface="Open Sans Light"/>
                <a:cs typeface="Open Sans Light"/>
              </a:rPr>
            </a:br>
            <a:endParaRPr lang="de-DE">
              <a:latin typeface="Aptos Light"/>
              <a:ea typeface="Open Sans Light"/>
              <a:cs typeface="Open Sans Light"/>
            </a:endParaRPr>
          </a:p>
          <a:p>
            <a:endParaRPr lang="de-DE">
              <a:latin typeface="Aptos Light"/>
              <a:ea typeface="Open Sans Light"/>
              <a:cs typeface="Open Sans Light"/>
            </a:endParaRPr>
          </a:p>
          <a:p>
            <a:endParaRPr lang="de-DE"/>
          </a:p>
        </p:txBody>
      </p:sp>
      <p:pic>
        <p:nvPicPr>
          <p:cNvPr id="8" name="Grafik 7">
            <a:extLst>
              <a:ext uri="{FF2B5EF4-FFF2-40B4-BE49-F238E27FC236}">
                <a16:creationId xmlns:a16="http://schemas.microsoft.com/office/drawing/2014/main" id="{0BA6D934-4830-8976-85C8-309601F2275E}"/>
              </a:ext>
            </a:extLst>
          </p:cNvPr>
          <p:cNvPicPr>
            <a:picLocks noChangeAspect="1"/>
          </p:cNvPicPr>
          <p:nvPr/>
        </p:nvPicPr>
        <p:blipFill>
          <a:blip r:embed="rId5"/>
          <a:srcRect t="13867"/>
          <a:stretch>
            <a:fillRect/>
          </a:stretch>
        </p:blipFill>
        <p:spPr>
          <a:xfrm>
            <a:off x="4930177" y="2281545"/>
            <a:ext cx="6654742" cy="3223781"/>
          </a:xfrm>
          <a:prstGeom prst="rect">
            <a:avLst/>
          </a:prstGeom>
        </p:spPr>
      </p:pic>
    </p:spTree>
    <p:extLst>
      <p:ext uri="{BB962C8B-B14F-4D97-AF65-F5344CB8AC3E}">
        <p14:creationId xmlns:p14="http://schemas.microsoft.com/office/powerpoint/2010/main" val="2236539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0DA7E-7BB3-4D69-169D-99FC695F89FC}"/>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E74346A1-AD47-5744-1C8C-9BF5443D5376}"/>
              </a:ext>
            </a:extLst>
          </p:cNvPr>
          <p:cNvSpPr>
            <a:spLocks noGrp="1"/>
          </p:cNvSpPr>
          <p:nvPr>
            <p:ph type="title"/>
          </p:nvPr>
        </p:nvSpPr>
        <p:spPr/>
        <p:txBody>
          <a:bodyPr/>
          <a:lstStyle/>
          <a:p>
            <a:r>
              <a:rPr lang="de-DE"/>
              <a:t>Co-Location in Deutschland</a:t>
            </a:r>
          </a:p>
        </p:txBody>
      </p:sp>
      <p:sp>
        <p:nvSpPr>
          <p:cNvPr id="6" name="Textplatzhalter 5">
            <a:extLst>
              <a:ext uri="{FF2B5EF4-FFF2-40B4-BE49-F238E27FC236}">
                <a16:creationId xmlns:a16="http://schemas.microsoft.com/office/drawing/2014/main" id="{2752B401-8B78-9012-0016-174EAB31FB5C}"/>
              </a:ext>
            </a:extLst>
          </p:cNvPr>
          <p:cNvSpPr>
            <a:spLocks noGrp="1"/>
          </p:cNvSpPr>
          <p:nvPr>
            <p:ph type="body" sz="quarter" idx="11"/>
          </p:nvPr>
        </p:nvSpPr>
        <p:spPr/>
        <p:txBody>
          <a:bodyPr>
            <a:normAutofit/>
          </a:bodyPr>
          <a:lstStyle/>
          <a:p>
            <a:r>
              <a:rPr lang="de-DE"/>
              <a:t>Schätzungen zum Bestand von Co-Location BESS</a:t>
            </a:r>
          </a:p>
        </p:txBody>
      </p:sp>
      <p:sp>
        <p:nvSpPr>
          <p:cNvPr id="3" name="Textfeld 2">
            <a:extLst>
              <a:ext uri="{FF2B5EF4-FFF2-40B4-BE49-F238E27FC236}">
                <a16:creationId xmlns:a16="http://schemas.microsoft.com/office/drawing/2014/main" id="{D241F851-D438-A2CB-F858-779101E38F67}"/>
              </a:ext>
            </a:extLst>
          </p:cNvPr>
          <p:cNvSpPr txBox="1"/>
          <p:nvPr/>
        </p:nvSpPr>
        <p:spPr>
          <a:xfrm>
            <a:off x="8762260" y="6345575"/>
            <a:ext cx="2822659" cy="415498"/>
          </a:xfrm>
          <a:prstGeom prst="rect">
            <a:avLst/>
          </a:prstGeom>
          <a:noFill/>
        </p:spPr>
        <p:txBody>
          <a:bodyPr wrap="square" rtlCol="0">
            <a:spAutoFit/>
          </a:bodyPr>
          <a:lstStyle/>
          <a:p>
            <a:pPr algn="r"/>
            <a:r>
              <a:rPr lang="de-DE" sz="1050"/>
              <a:t>Quelle: </a:t>
            </a:r>
            <a:r>
              <a:rPr lang="de-DE" sz="1050" err="1"/>
              <a:t>MaStR</a:t>
            </a:r>
            <a:r>
              <a:rPr lang="de-DE" sz="1050"/>
              <a:t> (BNetzA), Stand 02.10.2026;</a:t>
            </a:r>
            <a:br>
              <a:rPr lang="de-DE" sz="1050"/>
            </a:br>
            <a:r>
              <a:rPr lang="de-DE" sz="1050"/>
              <a:t>Auswertung von QUADRA </a:t>
            </a:r>
            <a:r>
              <a:rPr lang="de-DE" sz="1050" err="1"/>
              <a:t>energy</a:t>
            </a:r>
            <a:endParaRPr lang="de-DE" sz="1050"/>
          </a:p>
        </p:txBody>
      </p:sp>
      <p:sp>
        <p:nvSpPr>
          <p:cNvPr id="2" name="Inhaltsplatzhalter 3">
            <a:extLst>
              <a:ext uri="{FF2B5EF4-FFF2-40B4-BE49-F238E27FC236}">
                <a16:creationId xmlns:a16="http://schemas.microsoft.com/office/drawing/2014/main" id="{6007D476-08A5-DBFE-63AE-F2134BF1AF28}"/>
              </a:ext>
            </a:extLst>
          </p:cNvPr>
          <p:cNvSpPr txBox="1">
            <a:spLocks/>
          </p:cNvSpPr>
          <p:nvPr/>
        </p:nvSpPr>
        <p:spPr>
          <a:xfrm>
            <a:off x="291549" y="1948070"/>
            <a:ext cx="4486928"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a:p>
            <a:r>
              <a:rPr lang="de-DE"/>
              <a:t>Aktuelle Schätzung:</a:t>
            </a:r>
          </a:p>
          <a:p>
            <a:r>
              <a:rPr lang="de-DE"/>
              <a:t>Zwischen </a:t>
            </a:r>
            <a:r>
              <a:rPr lang="de-DE">
                <a:latin typeface="+mj-lt"/>
              </a:rPr>
              <a:t>239</a:t>
            </a:r>
            <a:r>
              <a:rPr lang="de-DE"/>
              <a:t> und </a:t>
            </a:r>
            <a:r>
              <a:rPr lang="de-DE">
                <a:latin typeface="+mj-lt"/>
              </a:rPr>
              <a:t>506</a:t>
            </a:r>
            <a:r>
              <a:rPr lang="de-DE"/>
              <a:t> Anlagen</a:t>
            </a:r>
          </a:p>
          <a:p>
            <a:r>
              <a:rPr lang="de-DE"/>
              <a:t>Installierte Kapazität zwischen </a:t>
            </a:r>
            <a:br>
              <a:rPr lang="de-DE"/>
            </a:br>
            <a:r>
              <a:rPr lang="de-DE">
                <a:latin typeface="+mj-lt"/>
              </a:rPr>
              <a:t>1,329 GWh </a:t>
            </a:r>
            <a:r>
              <a:rPr lang="de-DE"/>
              <a:t>und </a:t>
            </a:r>
            <a:r>
              <a:rPr lang="de-DE">
                <a:latin typeface="+mj-lt"/>
              </a:rPr>
              <a:t>3,317 GWh </a:t>
            </a:r>
          </a:p>
          <a:p>
            <a:r>
              <a:rPr lang="de-DE"/>
              <a:t>Typisches Verhältnis Kapazität zu Leistung: 2h-Speicher</a:t>
            </a:r>
          </a:p>
          <a:p>
            <a:endParaRPr/>
          </a:p>
        </p:txBody>
      </p:sp>
      <p:sp>
        <p:nvSpPr>
          <p:cNvPr id="7" name="TextBox 6">
            <a:extLst>
              <a:ext uri="{FF2B5EF4-FFF2-40B4-BE49-F238E27FC236}">
                <a16:creationId xmlns:a16="http://schemas.microsoft.com/office/drawing/2014/main" id="{BB07B0FB-F660-44B8-0A17-13B9EC99403A}"/>
              </a:ext>
            </a:extLst>
          </p:cNvPr>
          <p:cNvSpPr txBox="1"/>
          <p:nvPr/>
        </p:nvSpPr>
        <p:spPr>
          <a:xfrm>
            <a:off x="292608" y="5721363"/>
            <a:ext cx="2490349" cy="553998"/>
          </a:xfrm>
          <a:prstGeom prst="rect">
            <a:avLst/>
          </a:prstGeom>
          <a:noFill/>
        </p:spPr>
        <p:txBody>
          <a:bodyPr wrap="square" lIns="0" tIns="0" rIns="0" bIns="0">
            <a:spAutoFit/>
          </a:bodyPr>
          <a:lstStyle/>
          <a:p>
            <a:r>
              <a:rPr sz="900" i="1" err="1">
                <a:solidFill>
                  <a:srgbClr val="6B7280"/>
                </a:solidFill>
              </a:rPr>
              <a:t>Klassifizierung</a:t>
            </a:r>
            <a:r>
              <a:rPr sz="900" i="1">
                <a:solidFill>
                  <a:srgbClr val="6B7280"/>
                </a:solidFill>
              </a:rPr>
              <a:t> </a:t>
            </a:r>
            <a:r>
              <a:rPr sz="900" i="1" err="1">
                <a:solidFill>
                  <a:srgbClr val="6B7280"/>
                </a:solidFill>
              </a:rPr>
              <a:t>nach</a:t>
            </a:r>
            <a:r>
              <a:rPr sz="900" i="1">
                <a:solidFill>
                  <a:srgbClr val="6B7280"/>
                </a:solidFill>
              </a:rPr>
              <a:t> </a:t>
            </a:r>
            <a:r>
              <a:rPr sz="900" i="1" err="1">
                <a:solidFill>
                  <a:srgbClr val="6B7280"/>
                </a:solidFill>
              </a:rPr>
              <a:t>Evidenzstufen</a:t>
            </a:r>
            <a:r>
              <a:rPr sz="900" i="1">
                <a:solidFill>
                  <a:srgbClr val="6B7280"/>
                </a:solidFill>
              </a:rPr>
              <a:t>: </a:t>
            </a:r>
            <a:br>
              <a:rPr lang="de-DE" sz="900" i="1">
                <a:solidFill>
                  <a:srgbClr val="6B7280"/>
                </a:solidFill>
              </a:rPr>
            </a:br>
            <a:r>
              <a:rPr lang="de-DE" sz="900" i="1">
                <a:solidFill>
                  <a:srgbClr val="6B7280"/>
                </a:solidFill>
              </a:rPr>
              <a:t>high = gemeinsam registrierte Solar-Einheit</a:t>
            </a:r>
            <a:br>
              <a:rPr lang="de-DE" sz="900" i="1">
                <a:solidFill>
                  <a:srgbClr val="6B7280"/>
                </a:solidFill>
              </a:rPr>
            </a:br>
            <a:r>
              <a:rPr sz="900" i="1">
                <a:solidFill>
                  <a:srgbClr val="6B7280"/>
                </a:solidFill>
              </a:rPr>
              <a:t>medium = </a:t>
            </a:r>
            <a:r>
              <a:rPr sz="900" i="1" err="1">
                <a:solidFill>
                  <a:srgbClr val="6B7280"/>
                </a:solidFill>
              </a:rPr>
              <a:t>gleiche</a:t>
            </a:r>
            <a:r>
              <a:rPr sz="900" i="1">
                <a:solidFill>
                  <a:srgbClr val="6B7280"/>
                </a:solidFill>
              </a:rPr>
              <a:t> </a:t>
            </a:r>
            <a:r>
              <a:rPr sz="900" i="1" err="1">
                <a:solidFill>
                  <a:srgbClr val="6B7280"/>
                </a:solidFill>
              </a:rPr>
              <a:t>MaStR-Lokation</a:t>
            </a:r>
            <a:r>
              <a:rPr sz="900" i="1">
                <a:solidFill>
                  <a:srgbClr val="6B7280"/>
                </a:solidFill>
              </a:rPr>
              <a:t> </a:t>
            </a:r>
            <a:r>
              <a:rPr sz="900" i="1" err="1">
                <a:solidFill>
                  <a:srgbClr val="6B7280"/>
                </a:solidFill>
              </a:rPr>
              <a:t>mit</a:t>
            </a:r>
            <a:r>
              <a:rPr sz="900" i="1">
                <a:solidFill>
                  <a:srgbClr val="6B7280"/>
                </a:solidFill>
              </a:rPr>
              <a:t> PV </a:t>
            </a:r>
            <a:br>
              <a:rPr lang="de-DE" sz="900" i="1">
                <a:solidFill>
                  <a:srgbClr val="6B7280"/>
                </a:solidFill>
              </a:rPr>
            </a:br>
            <a:r>
              <a:rPr sz="900" i="1">
                <a:solidFill>
                  <a:srgbClr val="6B7280"/>
                </a:solidFill>
              </a:rPr>
              <a:t>low = </a:t>
            </a:r>
            <a:r>
              <a:rPr sz="900" i="1" err="1">
                <a:solidFill>
                  <a:srgbClr val="6B7280"/>
                </a:solidFill>
              </a:rPr>
              <a:t>gleicher</a:t>
            </a:r>
            <a:r>
              <a:rPr sz="900" i="1">
                <a:solidFill>
                  <a:srgbClr val="6B7280"/>
                </a:solidFill>
              </a:rPr>
              <a:t> </a:t>
            </a:r>
            <a:r>
              <a:rPr sz="900" i="1" err="1">
                <a:solidFill>
                  <a:srgbClr val="6B7280"/>
                </a:solidFill>
              </a:rPr>
              <a:t>Betreiber</a:t>
            </a:r>
            <a:r>
              <a:rPr sz="900" i="1">
                <a:solidFill>
                  <a:srgbClr val="6B7280"/>
                </a:solidFill>
              </a:rPr>
              <a:t> &amp; ≤ 350 m </a:t>
            </a:r>
            <a:r>
              <a:rPr sz="900" i="1" err="1">
                <a:solidFill>
                  <a:srgbClr val="6B7280"/>
                </a:solidFill>
              </a:rPr>
              <a:t>Nähe</a:t>
            </a:r>
            <a:r>
              <a:rPr sz="900" i="1">
                <a:solidFill>
                  <a:srgbClr val="6B7280"/>
                </a:solidFill>
              </a:rPr>
              <a:t> </a:t>
            </a:r>
            <a:r>
              <a:rPr sz="900" i="1" err="1">
                <a:solidFill>
                  <a:srgbClr val="6B7280"/>
                </a:solidFill>
              </a:rPr>
              <a:t>zu</a:t>
            </a:r>
            <a:r>
              <a:rPr sz="900" i="1">
                <a:solidFill>
                  <a:srgbClr val="6B7280"/>
                </a:solidFill>
              </a:rPr>
              <a:t> PV</a:t>
            </a:r>
          </a:p>
        </p:txBody>
      </p:sp>
      <p:pic>
        <p:nvPicPr>
          <p:cNvPr id="10" name="Grafik 9">
            <a:extLst>
              <a:ext uri="{FF2B5EF4-FFF2-40B4-BE49-F238E27FC236}">
                <a16:creationId xmlns:a16="http://schemas.microsoft.com/office/drawing/2014/main" id="{B4C9080F-1F9C-A980-73F8-B0D3C1089842}"/>
              </a:ext>
            </a:extLst>
          </p:cNvPr>
          <p:cNvPicPr>
            <a:picLocks noChangeAspect="1"/>
          </p:cNvPicPr>
          <p:nvPr/>
        </p:nvPicPr>
        <p:blipFill>
          <a:blip r:embed="rId5"/>
          <a:srcRect t="14117"/>
          <a:stretch>
            <a:fillRect/>
          </a:stretch>
        </p:blipFill>
        <p:spPr>
          <a:xfrm>
            <a:off x="4860671" y="2255442"/>
            <a:ext cx="6724248" cy="3247968"/>
          </a:xfrm>
          <a:prstGeom prst="rect">
            <a:avLst/>
          </a:prstGeom>
        </p:spPr>
      </p:pic>
    </p:spTree>
    <p:extLst>
      <p:ext uri="{BB962C8B-B14F-4D97-AF65-F5344CB8AC3E}">
        <p14:creationId xmlns:p14="http://schemas.microsoft.com/office/powerpoint/2010/main" val="1594535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88B3E83-382A-861D-D293-DD25712062DE}"/>
              </a:ext>
            </a:extLst>
          </p:cNvPr>
          <p:cNvSpPr>
            <a:spLocks noGrp="1"/>
          </p:cNvSpPr>
          <p:nvPr>
            <p:ph type="title"/>
          </p:nvPr>
        </p:nvSpPr>
        <p:spPr/>
        <p:txBody>
          <a:bodyPr/>
          <a:lstStyle/>
          <a:p>
            <a:r>
              <a:rPr lang="de-DE"/>
              <a:t>Regulatorik: EEG 2027 &amp; Netzpaket</a:t>
            </a:r>
          </a:p>
        </p:txBody>
      </p:sp>
      <p:sp>
        <p:nvSpPr>
          <p:cNvPr id="6" name="Textplatzhalter 5">
            <a:extLst>
              <a:ext uri="{FF2B5EF4-FFF2-40B4-BE49-F238E27FC236}">
                <a16:creationId xmlns:a16="http://schemas.microsoft.com/office/drawing/2014/main" id="{F06D905F-D748-136B-7F2C-EAC2131DF47A}"/>
              </a:ext>
            </a:extLst>
          </p:cNvPr>
          <p:cNvSpPr>
            <a:spLocks noGrp="1"/>
          </p:cNvSpPr>
          <p:nvPr>
            <p:ph type="body" sz="quarter" idx="11"/>
          </p:nvPr>
        </p:nvSpPr>
        <p:spPr/>
        <p:txBody>
          <a:bodyPr vert="horz" lIns="91440" tIns="45720" rIns="91440" bIns="45720" rtlCol="0" anchor="t">
            <a:normAutofit/>
          </a:bodyPr>
          <a:lstStyle/>
          <a:p>
            <a:r>
              <a:rPr lang="de-DE">
                <a:latin typeface="Aptos Light"/>
              </a:rPr>
              <a:t>31.12.2026 als harter Treiber – EEG liegt derzeit im Bundestag</a:t>
            </a:r>
            <a:endParaRPr lang="de-DE"/>
          </a:p>
        </p:txBody>
      </p:sp>
      <p:sp>
        <p:nvSpPr>
          <p:cNvPr id="11" name="Inhaltsplatzhalter 3">
            <a:extLst>
              <a:ext uri="{FF2B5EF4-FFF2-40B4-BE49-F238E27FC236}">
                <a16:creationId xmlns:a16="http://schemas.microsoft.com/office/drawing/2014/main" id="{0B63C2B3-4EB1-E6F5-5387-DB1BC92011B6}"/>
              </a:ext>
            </a:extLst>
          </p:cNvPr>
          <p:cNvSpPr txBox="1">
            <a:spLocks/>
          </p:cNvSpPr>
          <p:nvPr/>
        </p:nvSpPr>
        <p:spPr>
          <a:xfrm>
            <a:off x="291549" y="1948070"/>
            <a:ext cx="4558747"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700">
                <a:latin typeface="+mj-lt"/>
              </a:rPr>
              <a:t>Formal im Verfahren</a:t>
            </a:r>
            <a:r>
              <a:rPr lang="de-DE" sz="1700" b="1"/>
              <a:t>: </a:t>
            </a:r>
            <a:r>
              <a:rPr lang="de-DE" sz="1700"/>
              <a:t>Beide Reformen sind seit 24.09.2026 offiziell im Bundestag (Drucksache 21/7867).</a:t>
            </a:r>
          </a:p>
          <a:p>
            <a:r>
              <a:rPr lang="de-DE" sz="1700">
                <a:latin typeface="+mj-lt"/>
              </a:rPr>
              <a:t>Harter Treiber</a:t>
            </a:r>
            <a:r>
              <a:rPr lang="de-DE" sz="1700" b="1"/>
              <a:t>: </a:t>
            </a:r>
            <a:r>
              <a:rPr lang="de-DE" sz="1700"/>
              <a:t>Die EU-Beihilfegenehmigung für das aktuelle EEG-Fördersystem läuft zum 31.12.2026 aus </a:t>
            </a:r>
            <a:r>
              <a:rPr lang="de-DE" sz="1800"/>
              <a:t>→</a:t>
            </a:r>
            <a:r>
              <a:rPr lang="de-DE" sz="1700">
                <a:sym typeface="Wingdings" pitchFamily="2" charset="2"/>
              </a:rPr>
              <a:t> Handlungsbedarf bei Entscheidern</a:t>
            </a:r>
            <a:r>
              <a:rPr lang="de-DE" sz="1700"/>
              <a:t>.</a:t>
            </a:r>
          </a:p>
          <a:p>
            <a:r>
              <a:rPr lang="de-DE" sz="1700">
                <a:latin typeface="+mj-lt"/>
              </a:rPr>
              <a:t>Zeitplan</a:t>
            </a:r>
            <a:r>
              <a:rPr lang="de-DE" sz="1700" b="1"/>
              <a:t>: </a:t>
            </a:r>
            <a:r>
              <a:rPr lang="de-DE" sz="1700"/>
              <a:t>Anhörungen am 5. und 7. Oktober, Beschluss bereits Mitte Oktober anvisiert, deutlich früher als der zuvor kolportierte Bundesrat-Termin (~20.11.).</a:t>
            </a:r>
          </a:p>
        </p:txBody>
      </p:sp>
      <p:pic>
        <p:nvPicPr>
          <p:cNvPr id="12" name="Picture 11" descr="f19_eeg_netzpaket_fahrplan.png"/>
          <p:cNvPicPr>
            <a:picLocks noChangeAspect="1"/>
          </p:cNvPicPr>
          <p:nvPr/>
        </p:nvPicPr>
        <p:blipFill>
          <a:blip r:embed="rId5"/>
          <a:srcRect b="32391"/>
          <a:stretch>
            <a:fillRect/>
          </a:stretch>
        </p:blipFill>
        <p:spPr>
          <a:xfrm>
            <a:off x="6015202" y="2268246"/>
            <a:ext cx="4902200" cy="2943025"/>
          </a:xfrm>
          <a:prstGeom prst="rect">
            <a:avLst/>
          </a:prstGeom>
        </p:spPr>
      </p:pic>
    </p:spTree>
    <p:extLst>
      <p:ext uri="{BB962C8B-B14F-4D97-AF65-F5344CB8AC3E}">
        <p14:creationId xmlns:p14="http://schemas.microsoft.com/office/powerpoint/2010/main" val="2699520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88B3E83-382A-861D-D293-DD25712062DE}"/>
              </a:ext>
            </a:extLst>
          </p:cNvPr>
          <p:cNvSpPr>
            <a:spLocks noGrp="1"/>
          </p:cNvSpPr>
          <p:nvPr>
            <p:ph type="title"/>
          </p:nvPr>
        </p:nvSpPr>
        <p:spPr/>
        <p:txBody>
          <a:bodyPr/>
          <a:lstStyle/>
          <a:p>
            <a:r>
              <a:rPr lang="de-DE"/>
              <a:t>Regulatorik: Netzentgelte (AgNes)</a:t>
            </a:r>
          </a:p>
        </p:txBody>
      </p:sp>
      <p:sp>
        <p:nvSpPr>
          <p:cNvPr id="6" name="Textplatzhalter 5">
            <a:extLst>
              <a:ext uri="{FF2B5EF4-FFF2-40B4-BE49-F238E27FC236}">
                <a16:creationId xmlns:a16="http://schemas.microsoft.com/office/drawing/2014/main" id="{F06D905F-D748-136B-7F2C-EAC2131DF47A}"/>
              </a:ext>
            </a:extLst>
          </p:cNvPr>
          <p:cNvSpPr>
            <a:spLocks noGrp="1"/>
          </p:cNvSpPr>
          <p:nvPr>
            <p:ph type="body" sz="quarter" idx="11"/>
          </p:nvPr>
        </p:nvSpPr>
        <p:spPr/>
        <p:txBody>
          <a:bodyPr vert="horz" lIns="91440" tIns="45720" rIns="91440" bIns="45720" rtlCol="0" anchor="t">
            <a:normAutofit fontScale="77500" lnSpcReduction="20000"/>
          </a:bodyPr>
          <a:lstStyle/>
          <a:p>
            <a:r>
              <a:rPr lang="de-DE">
                <a:latin typeface="Aptos Light"/>
              </a:rPr>
              <a:t>Branche lehnt Einspeiseentgelt geschlossen ab – für Speicher bleibt es beim Verzicht auf Arbeitsentgelt</a:t>
            </a:r>
            <a:endParaRPr lang="de-DE"/>
          </a:p>
        </p:txBody>
      </p:sp>
      <p:sp>
        <p:nvSpPr>
          <p:cNvPr id="11" name="Inhaltsplatzhalter 3">
            <a:extLst>
              <a:ext uri="{FF2B5EF4-FFF2-40B4-BE49-F238E27FC236}">
                <a16:creationId xmlns:a16="http://schemas.microsoft.com/office/drawing/2014/main" id="{0B63C2B3-4EB1-E6F5-5387-DB1BC92011B6}"/>
              </a:ext>
            </a:extLst>
          </p:cNvPr>
          <p:cNvSpPr txBox="1">
            <a:spLocks/>
          </p:cNvSpPr>
          <p:nvPr/>
        </p:nvSpPr>
        <p:spPr>
          <a:xfrm>
            <a:off x="291549" y="1948070"/>
            <a:ext cx="4558747" cy="42050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700">
                <a:latin typeface="+mj-lt"/>
              </a:rPr>
              <a:t>Verbände geschlossen dagegen</a:t>
            </a:r>
            <a:r>
              <a:rPr lang="de-DE" sz="1700" b="1"/>
              <a:t>: </a:t>
            </a:r>
            <a:r>
              <a:rPr lang="de-DE" sz="1700"/>
              <a:t>VKU, BDEW, BDI, BEE und </a:t>
            </a:r>
            <a:r>
              <a:rPr lang="de-DE" sz="1700" err="1"/>
              <a:t>bne</a:t>
            </a:r>
            <a:r>
              <a:rPr lang="de-DE" sz="1700"/>
              <a:t> lehnen das geplante Einspeiseentgelt (4–7 €/</a:t>
            </a:r>
            <a:r>
              <a:rPr lang="de-DE" sz="1700" err="1"/>
              <a:t>kW·a</a:t>
            </a:r>
            <a:r>
              <a:rPr lang="de-DE" sz="1700"/>
              <a:t>) ab und fordern stattdessen ein regional differenziertes Baukostenzuschuss-Modell (BKZ).</a:t>
            </a:r>
          </a:p>
          <a:p>
            <a:r>
              <a:rPr lang="de-DE" sz="1700">
                <a:latin typeface="+mj-lt"/>
              </a:rPr>
              <a:t>Für Speicher bestätigt</a:t>
            </a:r>
            <a:r>
              <a:rPr lang="de-DE" sz="1700" b="1"/>
              <a:t>: </a:t>
            </a:r>
            <a:r>
              <a:rPr lang="de-DE" sz="1700"/>
              <a:t>kein Arbeitsentgelt, Bestandsschutz bis 04.08.2029 (§118 Abs. 6 EnWG) – aber dynamische Netzentgelte für Speicher erst ab 2030 (vorher 2029 geplant).</a:t>
            </a:r>
          </a:p>
          <a:p>
            <a:r>
              <a:rPr lang="de-DE" sz="1700">
                <a:latin typeface="+mj-lt"/>
              </a:rPr>
              <a:t>Einordnung</a:t>
            </a:r>
            <a:r>
              <a:rPr lang="de-DE" sz="1700" b="1"/>
              <a:t>: </a:t>
            </a:r>
            <a:r>
              <a:rPr lang="de-DE" sz="1700"/>
              <a:t>Konsultation endete 18.09., BNetzA wertet aus, Festlegung weiter „bis Ende 2026“ geplant (Wirkung ab 01.01.2029). </a:t>
            </a:r>
          </a:p>
        </p:txBody>
      </p:sp>
      <p:pic>
        <p:nvPicPr>
          <p:cNvPr id="19" name="Grafik 18">
            <a:extLst>
              <a:ext uri="{FF2B5EF4-FFF2-40B4-BE49-F238E27FC236}">
                <a16:creationId xmlns:a16="http://schemas.microsoft.com/office/drawing/2014/main" id="{1BDBE935-AD06-EA41-21F3-C3400F99CFF5}"/>
              </a:ext>
            </a:extLst>
          </p:cNvPr>
          <p:cNvPicPr>
            <a:picLocks noChangeAspect="1"/>
          </p:cNvPicPr>
          <p:nvPr/>
        </p:nvPicPr>
        <p:blipFill>
          <a:blip r:embed="rId5"/>
          <a:stretch>
            <a:fillRect/>
          </a:stretch>
        </p:blipFill>
        <p:spPr>
          <a:xfrm>
            <a:off x="5381103" y="1969138"/>
            <a:ext cx="5953272" cy="3871169"/>
          </a:xfrm>
          <a:prstGeom prst="rect">
            <a:avLst/>
          </a:prstGeom>
        </p:spPr>
      </p:pic>
    </p:spTree>
    <p:extLst>
      <p:ext uri="{BB962C8B-B14F-4D97-AF65-F5344CB8AC3E}">
        <p14:creationId xmlns:p14="http://schemas.microsoft.com/office/powerpoint/2010/main" val="1802388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88B3E83-382A-861D-D293-DD25712062DE}"/>
              </a:ext>
            </a:extLst>
          </p:cNvPr>
          <p:cNvSpPr>
            <a:spLocks noGrp="1"/>
          </p:cNvSpPr>
          <p:nvPr>
            <p:ph type="title"/>
          </p:nvPr>
        </p:nvSpPr>
        <p:spPr/>
        <p:txBody>
          <a:bodyPr/>
          <a:lstStyle/>
          <a:p>
            <a:r>
              <a:rPr lang="de-DE"/>
              <a:t>Regulatorik: Multi-Use (MiSpeL)</a:t>
            </a:r>
          </a:p>
        </p:txBody>
      </p:sp>
      <p:sp>
        <p:nvSpPr>
          <p:cNvPr id="6" name="Textplatzhalter 5">
            <a:extLst>
              <a:ext uri="{FF2B5EF4-FFF2-40B4-BE49-F238E27FC236}">
                <a16:creationId xmlns:a16="http://schemas.microsoft.com/office/drawing/2014/main" id="{F06D905F-D748-136B-7F2C-EAC2131DF47A}"/>
              </a:ext>
            </a:extLst>
          </p:cNvPr>
          <p:cNvSpPr>
            <a:spLocks noGrp="1"/>
          </p:cNvSpPr>
          <p:nvPr>
            <p:ph type="body" sz="quarter" idx="11"/>
          </p:nvPr>
        </p:nvSpPr>
        <p:spPr/>
        <p:txBody>
          <a:bodyPr vert="horz" lIns="91440" tIns="45720" rIns="91440" bIns="45720" rtlCol="0" anchor="t">
            <a:normAutofit fontScale="85000" lnSpcReduction="10000"/>
          </a:bodyPr>
          <a:lstStyle/>
          <a:p>
            <a:r>
              <a:rPr lang="de-DE">
                <a:latin typeface="Aptos Light"/>
              </a:rPr>
              <a:t>Multi-Use-Vermarktung ab Oktober rechtssicher – Festlegung selbst aber noch nicht final erlassen</a:t>
            </a:r>
            <a:endParaRPr lang="de-DE"/>
          </a:p>
        </p:txBody>
      </p:sp>
      <p:sp>
        <p:nvSpPr>
          <p:cNvPr id="11" name="Inhaltsplatzhalter 3">
            <a:extLst>
              <a:ext uri="{FF2B5EF4-FFF2-40B4-BE49-F238E27FC236}">
                <a16:creationId xmlns:a16="http://schemas.microsoft.com/office/drawing/2014/main" id="{0B63C2B3-4EB1-E6F5-5387-DB1BC92011B6}"/>
              </a:ext>
            </a:extLst>
          </p:cNvPr>
          <p:cNvSpPr txBox="1">
            <a:spLocks/>
          </p:cNvSpPr>
          <p:nvPr/>
        </p:nvSpPr>
        <p:spPr>
          <a:xfrm>
            <a:off x="291549" y="1948070"/>
            <a:ext cx="4558747" cy="420508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3"/>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4"/>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4"/>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4"/>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700">
                <a:latin typeface="+mj-lt"/>
              </a:rPr>
              <a:t>Zwei Pfade bestätigt</a:t>
            </a:r>
            <a:r>
              <a:rPr lang="de-DE" sz="1700" b="1"/>
              <a:t>: </a:t>
            </a:r>
            <a:r>
              <a:rPr lang="de-DE" sz="1700"/>
              <a:t>Abgrenzungsoption und Ausschließlichkeitsoption ermöglichen rechtssichere Multi-Use-Vermarktung (EEG-Grünstromspeicherung kombiniert mit Regelenergie/Arbitrage).</a:t>
            </a:r>
            <a:br>
              <a:rPr lang="de-DE" sz="1700"/>
            </a:br>
            <a:endParaRPr lang="de-DE" sz="1700"/>
          </a:p>
          <a:p>
            <a:r>
              <a:rPr lang="de-DE" sz="1700">
                <a:latin typeface="+mj-lt"/>
              </a:rPr>
              <a:t>Formaler Stand</a:t>
            </a:r>
            <a:r>
              <a:rPr lang="de-DE" sz="1700" b="1"/>
              <a:t>: </a:t>
            </a:r>
            <a:r>
              <a:rPr lang="de-DE" sz="1700"/>
              <a:t>Die finale Festlegung selbst ist zum Berichtsmonat noch nicht erlassen – BNetzA-Erläuterungsworkshop erst am 02.10.2026 in Bonn.</a:t>
            </a:r>
          </a:p>
          <a:p>
            <a:pPr marL="0" indent="0">
              <a:buNone/>
            </a:pPr>
            <a:br>
              <a:rPr lang="de-DE" sz="1700"/>
            </a:br>
            <a:endParaRPr lang="de-DE" sz="1700"/>
          </a:p>
          <a:p>
            <a:pPr>
              <a:spcBef>
                <a:spcPts val="800"/>
              </a:spcBef>
              <a:buNone/>
            </a:pPr>
            <a:r>
              <a:rPr lang="de-DE" sz="1700" i="1">
                <a:solidFill>
                  <a:schemeClr val="accent1"/>
                </a:solidFill>
                <a:latin typeface="+mj-lt"/>
              </a:rPr>
              <a:t>Einordnung</a:t>
            </a:r>
            <a:r>
              <a:rPr lang="de-DE" sz="1700" b="1" i="1">
                <a:solidFill>
                  <a:schemeClr val="accent1"/>
                </a:solidFill>
              </a:rPr>
              <a:t>: </a:t>
            </a:r>
            <a:r>
              <a:rPr lang="de-DE" sz="1700" i="1">
                <a:solidFill>
                  <a:schemeClr val="accent1"/>
                </a:solidFill>
              </a:rPr>
              <a:t>Tritt planmäßig diesen Monat in Kraft, ist zum jetzigen Zeitpunkt aber noch nicht formal vollzogen. Vermarktungsarchitektur jetzt vorbereiten, verbindliche Anwendung erst nach Erlass.</a:t>
            </a:r>
          </a:p>
        </p:txBody>
      </p:sp>
      <p:pic>
        <p:nvPicPr>
          <p:cNvPr id="12" name="Picture 11" descr="f21_mispel_pfade.png"/>
          <p:cNvPicPr>
            <a:picLocks noChangeAspect="1"/>
          </p:cNvPicPr>
          <p:nvPr/>
        </p:nvPicPr>
        <p:blipFill>
          <a:blip r:embed="rId5"/>
          <a:srcRect b="14416"/>
          <a:stretch>
            <a:fillRect/>
          </a:stretch>
        </p:blipFill>
        <p:spPr>
          <a:xfrm>
            <a:off x="5834366" y="1800113"/>
            <a:ext cx="5551184" cy="4156653"/>
          </a:xfrm>
          <a:prstGeom prst="rect">
            <a:avLst/>
          </a:prstGeom>
        </p:spPr>
      </p:pic>
    </p:spTree>
    <p:extLst>
      <p:ext uri="{BB962C8B-B14F-4D97-AF65-F5344CB8AC3E}">
        <p14:creationId xmlns:p14="http://schemas.microsoft.com/office/powerpoint/2010/main" val="842165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C56C6-1901-F963-2633-3E0EB756D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7B365-18EB-6603-752C-CC43C45DC3E2}"/>
              </a:ext>
            </a:extLst>
          </p:cNvPr>
          <p:cNvSpPr>
            <a:spLocks noGrp="1"/>
          </p:cNvSpPr>
          <p:nvPr>
            <p:ph type="ctrTitle"/>
          </p:nvPr>
        </p:nvSpPr>
        <p:spPr/>
        <p:txBody>
          <a:bodyPr>
            <a:normAutofit fontScale="90000"/>
          </a:bodyPr>
          <a:lstStyle/>
          <a:p>
            <a:r>
              <a:rPr lang="en-US" err="1"/>
              <a:t>Marktüberblick</a:t>
            </a:r>
            <a:r>
              <a:rPr lang="en-US"/>
              <a:t> September</a:t>
            </a:r>
          </a:p>
        </p:txBody>
      </p:sp>
      <p:sp>
        <p:nvSpPr>
          <p:cNvPr id="3" name="Subtitle 2">
            <a:extLst>
              <a:ext uri="{FF2B5EF4-FFF2-40B4-BE49-F238E27FC236}">
                <a16:creationId xmlns:a16="http://schemas.microsoft.com/office/drawing/2014/main" id="{FD07DBF6-0FE4-0B20-5171-F377C3E71837}"/>
              </a:ext>
            </a:extLst>
          </p:cNvPr>
          <p:cNvSpPr>
            <a:spLocks noGrp="1"/>
          </p:cNvSpPr>
          <p:nvPr>
            <p:ph type="subTitle" idx="1"/>
          </p:nvPr>
        </p:nvSpPr>
        <p:spPr/>
        <p:txBody>
          <a:bodyPr>
            <a:normAutofit fontScale="92500" lnSpcReduction="20000"/>
          </a:bodyPr>
          <a:lstStyle/>
          <a:p>
            <a:r>
              <a:rPr lang="en-US"/>
              <a:t>Luis Ammann</a:t>
            </a:r>
          </a:p>
        </p:txBody>
      </p:sp>
      <p:pic>
        <p:nvPicPr>
          <p:cNvPr id="6" name="Bildplatzhalter 5">
            <a:extLst>
              <a:ext uri="{FF2B5EF4-FFF2-40B4-BE49-F238E27FC236}">
                <a16:creationId xmlns:a16="http://schemas.microsoft.com/office/drawing/2014/main" id="{2EB81EF6-355F-3C1D-4C3C-D99786A999BE}"/>
              </a:ext>
            </a:extLst>
          </p:cNvPr>
          <p:cNvPicPr>
            <a:picLocks noGrp="1" noChangeAspect="1"/>
          </p:cNvPicPr>
          <p:nvPr>
            <p:ph type="pic" sz="quarter" idx="10"/>
          </p:nvPr>
        </p:nvPicPr>
        <p:blipFill>
          <a:blip r:embed="rId3"/>
          <a:srcRect l="28689" r="28689"/>
          <a:stretch>
            <a:fillRect/>
          </a:stretch>
        </p:blipFill>
        <p:spPr>
          <a:xfrm>
            <a:off x="7416800" y="1011777"/>
            <a:ext cx="5386567" cy="7099993"/>
          </a:xfrm>
          <a:prstGeom prst="roundRect">
            <a:avLst>
              <a:gd name="adj" fmla="val 3222"/>
            </a:avLst>
          </a:prstGeom>
        </p:spPr>
      </p:pic>
    </p:spTree>
    <p:extLst>
      <p:ext uri="{BB962C8B-B14F-4D97-AF65-F5344CB8AC3E}">
        <p14:creationId xmlns:p14="http://schemas.microsoft.com/office/powerpoint/2010/main" val="3150851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4981D-32C4-F864-20EF-C183C3E19CD2}"/>
              </a:ext>
            </a:extLst>
          </p:cNvPr>
          <p:cNvSpPr>
            <a:spLocks noGrp="1"/>
          </p:cNvSpPr>
          <p:nvPr>
            <p:ph type="title"/>
          </p:nvPr>
        </p:nvSpPr>
        <p:spPr/>
        <p:txBody>
          <a:bodyPr/>
          <a:lstStyle/>
          <a:p>
            <a:r>
              <a:rPr lang="de-DE"/>
              <a:t>Vermarktungsstrategien für Batteriespeicher</a:t>
            </a:r>
          </a:p>
        </p:txBody>
      </p:sp>
      <p:sp>
        <p:nvSpPr>
          <p:cNvPr id="5" name="Textplatzhalter 4">
            <a:extLst>
              <a:ext uri="{FF2B5EF4-FFF2-40B4-BE49-F238E27FC236}">
                <a16:creationId xmlns:a16="http://schemas.microsoft.com/office/drawing/2014/main" id="{552D6C89-2997-F143-DA96-9D248FD0FF6A}"/>
              </a:ext>
            </a:extLst>
          </p:cNvPr>
          <p:cNvSpPr>
            <a:spLocks noGrp="1"/>
          </p:cNvSpPr>
          <p:nvPr>
            <p:ph type="body" sz="quarter" idx="11"/>
          </p:nvPr>
        </p:nvSpPr>
        <p:spPr/>
        <p:txBody>
          <a:bodyPr>
            <a:normAutofit/>
          </a:bodyPr>
          <a:lstStyle/>
          <a:p>
            <a:r>
              <a:rPr lang="de-DE"/>
              <a:t>Aufgrund der Flexibilität von Batteriespeichern können diese vielfältig vermarktet werden.</a:t>
            </a:r>
          </a:p>
          <a:p>
            <a:endParaRPr lang="de-DE"/>
          </a:p>
        </p:txBody>
      </p:sp>
      <p:sp>
        <p:nvSpPr>
          <p:cNvPr id="6" name="Rectangle 13">
            <a:extLst>
              <a:ext uri="{FF2B5EF4-FFF2-40B4-BE49-F238E27FC236}">
                <a16:creationId xmlns:a16="http://schemas.microsoft.com/office/drawing/2014/main" id="{E75DED6D-EAE7-01FC-F8C8-015AFF266411}"/>
              </a:ext>
            </a:extLst>
          </p:cNvPr>
          <p:cNvSpPr/>
          <p:nvPr/>
        </p:nvSpPr>
        <p:spPr>
          <a:xfrm>
            <a:off x="963019" y="2968034"/>
            <a:ext cx="2174946" cy="3142589"/>
          </a:xfrm>
          <a:prstGeom prst="rect">
            <a:avLst/>
          </a:prstGeom>
          <a:solidFill>
            <a:schemeClr val="bg1"/>
          </a:solidFill>
          <a:ln>
            <a:noFill/>
          </a:ln>
          <a:effectLst>
            <a:outerShdw blurRad="381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srgbClr val="FFFFFF"/>
              </a:solidFill>
              <a:effectLst/>
              <a:uLnTx/>
              <a:uFillTx/>
              <a:latin typeface="Open Sans Light"/>
              <a:ea typeface="+mn-ea"/>
              <a:cs typeface="+mn-cs"/>
            </a:endParaRPr>
          </a:p>
        </p:txBody>
      </p:sp>
      <p:sp>
        <p:nvSpPr>
          <p:cNvPr id="7" name="Rectangle 14">
            <a:extLst>
              <a:ext uri="{FF2B5EF4-FFF2-40B4-BE49-F238E27FC236}">
                <a16:creationId xmlns:a16="http://schemas.microsoft.com/office/drawing/2014/main" id="{8A67AD35-31FD-5533-3ECD-D03B9CDE1F46}"/>
              </a:ext>
            </a:extLst>
          </p:cNvPr>
          <p:cNvSpPr/>
          <p:nvPr/>
        </p:nvSpPr>
        <p:spPr>
          <a:xfrm>
            <a:off x="3572501" y="2968034"/>
            <a:ext cx="2174946" cy="3142589"/>
          </a:xfrm>
          <a:prstGeom prst="rect">
            <a:avLst/>
          </a:prstGeom>
          <a:solidFill>
            <a:schemeClr val="bg1"/>
          </a:solidFill>
          <a:ln>
            <a:noFill/>
          </a:ln>
          <a:effectLst>
            <a:outerShdw blurRad="381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srgbClr val="FFFFFF"/>
              </a:solidFill>
              <a:effectLst/>
              <a:uLnTx/>
              <a:uFillTx/>
              <a:latin typeface="Open Sans Light"/>
              <a:ea typeface="+mn-ea"/>
              <a:cs typeface="+mn-cs"/>
            </a:endParaRPr>
          </a:p>
        </p:txBody>
      </p:sp>
      <p:sp>
        <p:nvSpPr>
          <p:cNvPr id="8" name="TextBox 17">
            <a:extLst>
              <a:ext uri="{FF2B5EF4-FFF2-40B4-BE49-F238E27FC236}">
                <a16:creationId xmlns:a16="http://schemas.microsoft.com/office/drawing/2014/main" id="{AEAA0814-5FFC-0F17-7288-A5814442E8AA}"/>
              </a:ext>
            </a:extLst>
          </p:cNvPr>
          <p:cNvSpPr txBox="1"/>
          <p:nvPr/>
        </p:nvSpPr>
        <p:spPr>
          <a:xfrm>
            <a:off x="963019" y="4698062"/>
            <a:ext cx="2174946" cy="707886"/>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effectLst/>
                <a:uLnTx/>
                <a:uFillTx/>
                <a:latin typeface="+mj-lt"/>
                <a:ea typeface="Open Sans" panose="020B0606030504020204" pitchFamily="34" charset="0"/>
                <a:cs typeface="Open Sans" panose="020B0606030504020204" pitchFamily="34" charset="0"/>
              </a:defRPr>
            </a:lvl1pPr>
          </a:lstStyle>
          <a:p>
            <a:r>
              <a:rPr lang="de-DE" sz="2000" b="0">
                <a:latin typeface="+mn-lt"/>
              </a:rPr>
              <a:t>Day-</a:t>
            </a:r>
            <a:br>
              <a:rPr lang="de-DE" sz="2000" b="0">
                <a:latin typeface="+mn-lt"/>
              </a:rPr>
            </a:br>
            <a:r>
              <a:rPr lang="de-DE" sz="2000" b="0" err="1">
                <a:latin typeface="+mn-lt"/>
              </a:rPr>
              <a:t>Ahead</a:t>
            </a:r>
            <a:r>
              <a:rPr lang="de-DE" sz="2000" b="0">
                <a:latin typeface="+mn-lt"/>
              </a:rPr>
              <a:t>-Markt</a:t>
            </a:r>
          </a:p>
        </p:txBody>
      </p:sp>
      <p:sp>
        <p:nvSpPr>
          <p:cNvPr id="9" name="TextBox 22">
            <a:extLst>
              <a:ext uri="{FF2B5EF4-FFF2-40B4-BE49-F238E27FC236}">
                <a16:creationId xmlns:a16="http://schemas.microsoft.com/office/drawing/2014/main" id="{496281D8-EA99-740D-9443-5360211B3A12}"/>
              </a:ext>
            </a:extLst>
          </p:cNvPr>
          <p:cNvSpPr txBox="1"/>
          <p:nvPr/>
        </p:nvSpPr>
        <p:spPr>
          <a:xfrm>
            <a:off x="3573393" y="4698062"/>
            <a:ext cx="21749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i="0" u="none" strike="noStrike" kern="1200" cap="none" spc="0" normalizeH="0" baseline="0">
                <a:ln>
                  <a:noFill/>
                </a:ln>
                <a:effectLst/>
                <a:uLnTx/>
                <a:uFillTx/>
                <a:ea typeface="Open Sans" panose="020B0606030504020204" pitchFamily="34" charset="0"/>
                <a:cs typeface="Open Sans" panose="020B0606030504020204" pitchFamily="34" charset="0"/>
              </a:rPr>
              <a:t>Intraday-</a:t>
            </a:r>
            <a:br>
              <a:rPr kumimoji="0" lang="de-DE" sz="2000" i="0" u="none" strike="noStrike" kern="1200" cap="none" spc="0" normalizeH="0" baseline="0">
                <a:ln>
                  <a:noFill/>
                </a:ln>
                <a:effectLst/>
                <a:uLnTx/>
                <a:uFillTx/>
                <a:ea typeface="Open Sans" panose="020B0606030504020204" pitchFamily="34" charset="0"/>
                <a:cs typeface="Open Sans" panose="020B0606030504020204" pitchFamily="34" charset="0"/>
              </a:rPr>
            </a:br>
            <a:r>
              <a:rPr kumimoji="0" lang="de-DE" sz="2000" i="0" u="none" strike="noStrike" kern="1200" cap="none" spc="0" normalizeH="0" baseline="0">
                <a:ln>
                  <a:noFill/>
                </a:ln>
                <a:effectLst/>
                <a:uLnTx/>
                <a:uFillTx/>
                <a:ea typeface="Open Sans" panose="020B0606030504020204" pitchFamily="34" charset="0"/>
                <a:cs typeface="Open Sans" panose="020B0606030504020204" pitchFamily="34" charset="0"/>
              </a:rPr>
              <a:t>Markt</a:t>
            </a:r>
          </a:p>
        </p:txBody>
      </p:sp>
      <p:pic>
        <p:nvPicPr>
          <p:cNvPr id="10" name="Grafik 9">
            <a:extLst>
              <a:ext uri="{FF2B5EF4-FFF2-40B4-BE49-F238E27FC236}">
                <a16:creationId xmlns:a16="http://schemas.microsoft.com/office/drawing/2014/main" id="{CFEA4354-4C50-4C88-B2C8-52CAD95F58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69040" y="2968034"/>
            <a:ext cx="2181868" cy="1453332"/>
          </a:xfrm>
          <a:prstGeom prst="rect">
            <a:avLst/>
          </a:prstGeom>
        </p:spPr>
      </p:pic>
      <p:pic>
        <p:nvPicPr>
          <p:cNvPr id="11" name="Grafik 10">
            <a:extLst>
              <a:ext uri="{FF2B5EF4-FFF2-40B4-BE49-F238E27FC236}">
                <a16:creationId xmlns:a16="http://schemas.microsoft.com/office/drawing/2014/main" id="{DC9705AA-C866-0E09-9E72-7A3FBC16E4D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9558" y="2968034"/>
            <a:ext cx="2181868" cy="1453332"/>
          </a:xfrm>
          <a:prstGeom prst="rect">
            <a:avLst/>
          </a:prstGeom>
        </p:spPr>
      </p:pic>
      <p:sp>
        <p:nvSpPr>
          <p:cNvPr id="20" name="Rectangle: Rounded Corners 20">
            <a:extLst>
              <a:ext uri="{FF2B5EF4-FFF2-40B4-BE49-F238E27FC236}">
                <a16:creationId xmlns:a16="http://schemas.microsoft.com/office/drawing/2014/main" id="{F708AAB8-2A14-7273-D96F-42654B4690B0}"/>
              </a:ext>
            </a:extLst>
          </p:cNvPr>
          <p:cNvSpPr/>
          <p:nvPr/>
        </p:nvSpPr>
        <p:spPr>
          <a:xfrm>
            <a:off x="962129" y="1791338"/>
            <a:ext cx="4785320" cy="900000"/>
          </a:xfrm>
          <a:prstGeom prst="roundRect">
            <a:avLst>
              <a:gd name="adj" fmla="val 5025"/>
            </a:avLst>
          </a:prstGeom>
          <a:solidFill>
            <a:schemeClr val="accent2">
              <a:alpha val="1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TextBox 36">
            <a:extLst>
              <a:ext uri="{FF2B5EF4-FFF2-40B4-BE49-F238E27FC236}">
                <a16:creationId xmlns:a16="http://schemas.microsoft.com/office/drawing/2014/main" id="{A7B2D8AF-4AC6-40AE-2F17-A21788888576}"/>
              </a:ext>
            </a:extLst>
          </p:cNvPr>
          <p:cNvSpPr txBox="1"/>
          <p:nvPr/>
        </p:nvSpPr>
        <p:spPr>
          <a:xfrm>
            <a:off x="1874664" y="1918172"/>
            <a:ext cx="355443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000">
                <a:latin typeface="+mj-lt"/>
                <a:ea typeface="Open Sans SemiBold" panose="020B0706030804020204" pitchFamily="34" charset="0"/>
                <a:cs typeface="Open Sans SemiBold" panose="020B0706030804020204" pitchFamily="34" charset="0"/>
              </a:rPr>
              <a:t>Marktorientierter Betrieb</a:t>
            </a:r>
            <a:endParaRPr lang="de-DE" sz="2000">
              <a:latin typeface="+mj-lt"/>
            </a:endParaRPr>
          </a:p>
        </p:txBody>
      </p:sp>
      <p:sp>
        <p:nvSpPr>
          <p:cNvPr id="3" name="Rectangle 15">
            <a:extLst>
              <a:ext uri="{FF2B5EF4-FFF2-40B4-BE49-F238E27FC236}">
                <a16:creationId xmlns:a16="http://schemas.microsoft.com/office/drawing/2014/main" id="{DD5080B3-E4B0-C177-52A4-B25D6280AD0F}"/>
              </a:ext>
            </a:extLst>
          </p:cNvPr>
          <p:cNvSpPr/>
          <p:nvPr/>
        </p:nvSpPr>
        <p:spPr>
          <a:xfrm>
            <a:off x="6444556" y="2985656"/>
            <a:ext cx="2174946" cy="3142589"/>
          </a:xfrm>
          <a:prstGeom prst="rect">
            <a:avLst/>
          </a:prstGeom>
          <a:solidFill>
            <a:schemeClr val="bg1"/>
          </a:solidFill>
          <a:ln>
            <a:noFill/>
          </a:ln>
          <a:effectLst>
            <a:outerShdw blurRad="381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srgbClr val="FFFFFF"/>
              </a:solidFill>
              <a:effectLst/>
              <a:uLnTx/>
              <a:uFillTx/>
              <a:latin typeface="Open Sans Light"/>
              <a:ea typeface="+mn-ea"/>
              <a:cs typeface="+mn-cs"/>
            </a:endParaRPr>
          </a:p>
        </p:txBody>
      </p:sp>
      <p:sp>
        <p:nvSpPr>
          <p:cNvPr id="4" name="Rectangle 16">
            <a:extLst>
              <a:ext uri="{FF2B5EF4-FFF2-40B4-BE49-F238E27FC236}">
                <a16:creationId xmlns:a16="http://schemas.microsoft.com/office/drawing/2014/main" id="{5C021948-CA3C-CE4F-89DA-E503C64CD1A0}"/>
              </a:ext>
            </a:extLst>
          </p:cNvPr>
          <p:cNvSpPr/>
          <p:nvPr/>
        </p:nvSpPr>
        <p:spPr>
          <a:xfrm>
            <a:off x="9054038" y="2985656"/>
            <a:ext cx="2174946" cy="3142589"/>
          </a:xfrm>
          <a:prstGeom prst="rect">
            <a:avLst/>
          </a:prstGeom>
          <a:solidFill>
            <a:schemeClr val="bg1"/>
          </a:solidFill>
          <a:ln>
            <a:noFill/>
          </a:ln>
          <a:effectLst>
            <a:outerShdw blurRad="381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srgbClr val="FFFFFF"/>
              </a:solidFill>
              <a:effectLst/>
              <a:uLnTx/>
              <a:uFillTx/>
              <a:latin typeface="Open Sans Light"/>
              <a:ea typeface="+mn-ea"/>
              <a:cs typeface="+mn-cs"/>
            </a:endParaRPr>
          </a:p>
        </p:txBody>
      </p:sp>
      <p:sp>
        <p:nvSpPr>
          <p:cNvPr id="28" name="TextBox 24">
            <a:extLst>
              <a:ext uri="{FF2B5EF4-FFF2-40B4-BE49-F238E27FC236}">
                <a16:creationId xmlns:a16="http://schemas.microsoft.com/office/drawing/2014/main" id="{1B71B6A6-F9CC-E287-98D7-4B8CD9D0C452}"/>
              </a:ext>
            </a:extLst>
          </p:cNvPr>
          <p:cNvSpPr txBox="1"/>
          <p:nvPr/>
        </p:nvSpPr>
        <p:spPr>
          <a:xfrm>
            <a:off x="6446341" y="4715684"/>
            <a:ext cx="2174946" cy="1015663"/>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effectLst/>
                <a:uLnTx/>
                <a:uFillTx/>
                <a:latin typeface="+mj-lt"/>
                <a:ea typeface="Open Sans" panose="020B0606030504020204" pitchFamily="34" charset="0"/>
                <a:cs typeface="Open Sans" panose="020B0606030504020204" pitchFamily="34" charset="0"/>
              </a:defRPr>
            </a:lvl1pPr>
          </a:lstStyle>
          <a:p>
            <a:r>
              <a:rPr lang="de-DE" sz="2000" b="0">
                <a:latin typeface="+mn-lt"/>
              </a:rPr>
              <a:t>Primär-regelleistung</a:t>
            </a:r>
          </a:p>
          <a:p>
            <a:r>
              <a:rPr lang="de-DE" sz="2000" b="0">
                <a:latin typeface="+mn-lt"/>
              </a:rPr>
              <a:t>(PRL)</a:t>
            </a:r>
          </a:p>
        </p:txBody>
      </p:sp>
      <p:sp>
        <p:nvSpPr>
          <p:cNvPr id="29" name="TextBox 26">
            <a:extLst>
              <a:ext uri="{FF2B5EF4-FFF2-40B4-BE49-F238E27FC236}">
                <a16:creationId xmlns:a16="http://schemas.microsoft.com/office/drawing/2014/main" id="{D1B5CFB7-9967-C815-AEDA-84CEF26953D3}"/>
              </a:ext>
            </a:extLst>
          </p:cNvPr>
          <p:cNvSpPr txBox="1"/>
          <p:nvPr/>
        </p:nvSpPr>
        <p:spPr>
          <a:xfrm>
            <a:off x="9056715" y="4723388"/>
            <a:ext cx="2174946" cy="1015663"/>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effectLst/>
                <a:uLnTx/>
                <a:uFillTx/>
                <a:latin typeface="+mj-lt"/>
                <a:ea typeface="Open Sans" panose="020B0606030504020204" pitchFamily="34" charset="0"/>
                <a:cs typeface="Open Sans" panose="020B0606030504020204" pitchFamily="34" charset="0"/>
              </a:defRPr>
            </a:lvl1pPr>
          </a:lstStyle>
          <a:p>
            <a:r>
              <a:rPr lang="de-DE" sz="2000" b="0">
                <a:latin typeface="+mn-lt"/>
              </a:rPr>
              <a:t>Sekundär-regelleistung</a:t>
            </a:r>
          </a:p>
          <a:p>
            <a:r>
              <a:rPr lang="de-DE" sz="2000" b="0">
                <a:latin typeface="+mn-lt"/>
              </a:rPr>
              <a:t>(SRL)</a:t>
            </a:r>
          </a:p>
        </p:txBody>
      </p:sp>
      <p:pic>
        <p:nvPicPr>
          <p:cNvPr id="30" name="Grafik 29">
            <a:extLst>
              <a:ext uri="{FF2B5EF4-FFF2-40B4-BE49-F238E27FC236}">
                <a16:creationId xmlns:a16="http://schemas.microsoft.com/office/drawing/2014/main" id="{A72FA92D-145D-47B2-AC5E-3D61A2E6C6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41095" y="2975918"/>
            <a:ext cx="2174946" cy="1453396"/>
          </a:xfrm>
          <a:prstGeom prst="rect">
            <a:avLst/>
          </a:prstGeom>
        </p:spPr>
      </p:pic>
      <p:pic>
        <p:nvPicPr>
          <p:cNvPr id="31" name="Grafik 30">
            <a:extLst>
              <a:ext uri="{FF2B5EF4-FFF2-40B4-BE49-F238E27FC236}">
                <a16:creationId xmlns:a16="http://schemas.microsoft.com/office/drawing/2014/main" id="{625476AE-1010-5A93-7159-EDBB9FE959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50576" y="2985656"/>
            <a:ext cx="2178407" cy="1443658"/>
          </a:xfrm>
          <a:prstGeom prst="rect">
            <a:avLst/>
          </a:prstGeom>
        </p:spPr>
      </p:pic>
      <p:sp>
        <p:nvSpPr>
          <p:cNvPr id="32" name="Rectangle: Rounded Corners 8">
            <a:extLst>
              <a:ext uri="{FF2B5EF4-FFF2-40B4-BE49-F238E27FC236}">
                <a16:creationId xmlns:a16="http://schemas.microsoft.com/office/drawing/2014/main" id="{5EEBEFC8-AE1E-FD01-BEE0-8874F5A99211}"/>
              </a:ext>
            </a:extLst>
          </p:cNvPr>
          <p:cNvSpPr/>
          <p:nvPr/>
        </p:nvSpPr>
        <p:spPr>
          <a:xfrm>
            <a:off x="6441094" y="1808960"/>
            <a:ext cx="4787889" cy="900000"/>
          </a:xfrm>
          <a:prstGeom prst="roundRect">
            <a:avLst>
              <a:gd name="adj" fmla="val 5025"/>
            </a:avLst>
          </a:prstGeom>
          <a:solidFill>
            <a:schemeClr val="accent1">
              <a:alpha val="1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3" name="TextBox 35">
            <a:extLst>
              <a:ext uri="{FF2B5EF4-FFF2-40B4-BE49-F238E27FC236}">
                <a16:creationId xmlns:a16="http://schemas.microsoft.com/office/drawing/2014/main" id="{14589D18-51FB-9C6E-25C1-F00DE7F502AF}"/>
              </a:ext>
            </a:extLst>
          </p:cNvPr>
          <p:cNvSpPr txBox="1"/>
          <p:nvPr/>
        </p:nvSpPr>
        <p:spPr>
          <a:xfrm>
            <a:off x="7486431" y="1935794"/>
            <a:ext cx="3671075" cy="40011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000">
                <a:latin typeface="+mj-lt"/>
                <a:ea typeface="Open Sans SemiBold"/>
                <a:cs typeface="Open Sans SemiBold"/>
              </a:rPr>
              <a:t>Netzdienlicher Betrieb</a:t>
            </a:r>
          </a:p>
        </p:txBody>
      </p:sp>
      <p:sp>
        <p:nvSpPr>
          <p:cNvPr id="34" name="Graphic 1">
            <a:extLst>
              <a:ext uri="{FF2B5EF4-FFF2-40B4-BE49-F238E27FC236}">
                <a16:creationId xmlns:a16="http://schemas.microsoft.com/office/drawing/2014/main" id="{61163742-7693-F7C0-0D5E-973D23D0C9C7}"/>
              </a:ext>
            </a:extLst>
          </p:cNvPr>
          <p:cNvSpPr/>
          <p:nvPr/>
        </p:nvSpPr>
        <p:spPr>
          <a:xfrm>
            <a:off x="1180082" y="1980866"/>
            <a:ext cx="343828" cy="556188"/>
          </a:xfrm>
          <a:custGeom>
            <a:avLst/>
            <a:gdLst>
              <a:gd name="connsiteX0" fmla="*/ 94599 w 190146"/>
              <a:gd name="connsiteY0" fmla="*/ 28575 h 342900"/>
              <a:gd name="connsiteX1" fmla="*/ 94599 w 190146"/>
              <a:gd name="connsiteY1" fmla="*/ 157163 h 342900"/>
              <a:gd name="connsiteX2" fmla="*/ 151749 w 190146"/>
              <a:gd name="connsiteY2" fmla="*/ 171450 h 342900"/>
              <a:gd name="connsiteX3" fmla="*/ 96050 w 190146"/>
              <a:gd name="connsiteY3" fmla="*/ 314325 h 342900"/>
              <a:gd name="connsiteX4" fmla="*/ 94599 w 190146"/>
              <a:gd name="connsiteY4" fmla="*/ 314325 h 342900"/>
              <a:gd name="connsiteX5" fmla="*/ 94599 w 190146"/>
              <a:gd name="connsiteY5" fmla="*/ 199579 h 342900"/>
              <a:gd name="connsiteX6" fmla="*/ 37449 w 190146"/>
              <a:gd name="connsiteY6" fmla="*/ 185292 h 342900"/>
              <a:gd name="connsiteX7" fmla="*/ 93147 w 190146"/>
              <a:gd name="connsiteY7" fmla="*/ 28575 h 342900"/>
              <a:gd name="connsiteX8" fmla="*/ 94599 w 190146"/>
              <a:gd name="connsiteY8" fmla="*/ 28575 h 342900"/>
              <a:gd name="connsiteX9" fmla="*/ 123174 w 190146"/>
              <a:gd name="connsiteY9" fmla="*/ 0 h 342900"/>
              <a:gd name="connsiteX10" fmla="*/ 73000 w 190146"/>
              <a:gd name="connsiteY10" fmla="*/ 0 h 342900"/>
              <a:gd name="connsiteX11" fmla="*/ 66247 w 190146"/>
              <a:gd name="connsiteY11" fmla="*/ 18976 h 342900"/>
              <a:gd name="connsiteX12" fmla="*/ 10493 w 190146"/>
              <a:gd name="connsiteY12" fmla="*/ 175748 h 342900"/>
              <a:gd name="connsiteX13" fmla="*/ 0 w 190146"/>
              <a:gd name="connsiteY13" fmla="*/ 205383 h 342900"/>
              <a:gd name="connsiteX14" fmla="*/ 30528 w 190146"/>
              <a:gd name="connsiteY14" fmla="*/ 213029 h 342900"/>
              <a:gd name="connsiteX15" fmla="*/ 66024 w 190146"/>
              <a:gd name="connsiteY15" fmla="*/ 221902 h 342900"/>
              <a:gd name="connsiteX16" fmla="*/ 66024 w 190146"/>
              <a:gd name="connsiteY16" fmla="*/ 342900 h 342900"/>
              <a:gd name="connsiteX17" fmla="*/ 115584 w 190146"/>
              <a:gd name="connsiteY17" fmla="*/ 342900 h 342900"/>
              <a:gd name="connsiteX18" fmla="*/ 122671 w 190146"/>
              <a:gd name="connsiteY18" fmla="*/ 324706 h 342900"/>
              <a:gd name="connsiteX19" fmla="*/ 178371 w 190146"/>
              <a:gd name="connsiteY19" fmla="*/ 181831 h 342900"/>
              <a:gd name="connsiteX20" fmla="*/ 190146 w 190146"/>
              <a:gd name="connsiteY20" fmla="*/ 151582 h 342900"/>
              <a:gd name="connsiteX21" fmla="*/ 123174 w 190146"/>
              <a:gd name="connsiteY21" fmla="*/ 13483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0146" h="342900">
                <a:moveTo>
                  <a:pt x="94599" y="28575"/>
                </a:moveTo>
                <a:lnTo>
                  <a:pt x="94599" y="157163"/>
                </a:lnTo>
                <a:lnTo>
                  <a:pt x="151749" y="171450"/>
                </a:lnTo>
                <a:lnTo>
                  <a:pt x="96050" y="314325"/>
                </a:lnTo>
                <a:lnTo>
                  <a:pt x="94599" y="314325"/>
                </a:lnTo>
                <a:lnTo>
                  <a:pt x="94599" y="199579"/>
                </a:lnTo>
                <a:lnTo>
                  <a:pt x="37449" y="185292"/>
                </a:lnTo>
                <a:lnTo>
                  <a:pt x="93147" y="28575"/>
                </a:lnTo>
                <a:lnTo>
                  <a:pt x="94599" y="28575"/>
                </a:lnTo>
                <a:moveTo>
                  <a:pt x="123174" y="0"/>
                </a:moveTo>
                <a:lnTo>
                  <a:pt x="73000" y="0"/>
                </a:lnTo>
                <a:lnTo>
                  <a:pt x="66247" y="18976"/>
                </a:lnTo>
                <a:lnTo>
                  <a:pt x="10493" y="175748"/>
                </a:lnTo>
                <a:lnTo>
                  <a:pt x="0" y="205383"/>
                </a:lnTo>
                <a:lnTo>
                  <a:pt x="30528" y="213029"/>
                </a:lnTo>
                <a:lnTo>
                  <a:pt x="66024" y="221902"/>
                </a:lnTo>
                <a:lnTo>
                  <a:pt x="66024" y="342900"/>
                </a:lnTo>
                <a:lnTo>
                  <a:pt x="115584" y="342900"/>
                </a:lnTo>
                <a:lnTo>
                  <a:pt x="122671" y="324706"/>
                </a:lnTo>
                <a:lnTo>
                  <a:pt x="178371" y="181831"/>
                </a:lnTo>
                <a:lnTo>
                  <a:pt x="190146" y="151582"/>
                </a:lnTo>
                <a:lnTo>
                  <a:pt x="123174" y="134838"/>
                </a:lnTo>
                <a:close/>
              </a:path>
            </a:pathLst>
          </a:custGeom>
          <a:solidFill>
            <a:schemeClr val="tx1"/>
          </a:solidFill>
          <a:ln w="14288" cap="flat">
            <a:noFill/>
            <a:prstDash val="solid"/>
            <a:miter/>
          </a:ln>
        </p:spPr>
        <p:txBody>
          <a:bodyPr rtlCol="0" anchor="ctr"/>
          <a:lstStyle/>
          <a:p>
            <a:endParaRPr lang="en-US"/>
          </a:p>
        </p:txBody>
      </p:sp>
      <p:sp>
        <p:nvSpPr>
          <p:cNvPr id="35" name="Graphic 16">
            <a:extLst>
              <a:ext uri="{FF2B5EF4-FFF2-40B4-BE49-F238E27FC236}">
                <a16:creationId xmlns:a16="http://schemas.microsoft.com/office/drawing/2014/main" id="{5F99801C-A857-29BB-69E7-5E1FBC9B9B41}"/>
              </a:ext>
            </a:extLst>
          </p:cNvPr>
          <p:cNvSpPr/>
          <p:nvPr/>
        </p:nvSpPr>
        <p:spPr>
          <a:xfrm>
            <a:off x="6597508" y="1974877"/>
            <a:ext cx="616480" cy="568166"/>
          </a:xfrm>
          <a:custGeom>
            <a:avLst/>
            <a:gdLst>
              <a:gd name="connsiteX0" fmla="*/ 293228 w 371475"/>
              <a:gd name="connsiteY0" fmla="*/ 0 h 298474"/>
              <a:gd name="connsiteX1" fmla="*/ 218330 w 371475"/>
              <a:gd name="connsiteY1" fmla="*/ 28101 h 298474"/>
              <a:gd name="connsiteX2" fmla="*/ 185738 w 371475"/>
              <a:gd name="connsiteY2" fmla="*/ 12725 h 298474"/>
              <a:gd name="connsiteX3" fmla="*/ 142875 w 371475"/>
              <a:gd name="connsiteY3" fmla="*/ 55587 h 298474"/>
              <a:gd name="connsiteX4" fmla="*/ 142959 w 371475"/>
              <a:gd name="connsiteY4" fmla="*/ 56480 h 298474"/>
              <a:gd name="connsiteX5" fmla="*/ 71438 w 371475"/>
              <a:gd name="connsiteY5" fmla="*/ 84162 h 298474"/>
              <a:gd name="connsiteX6" fmla="*/ 0 w 371475"/>
              <a:gd name="connsiteY6" fmla="*/ 209178 h 298474"/>
              <a:gd name="connsiteX7" fmla="*/ 0 w 371475"/>
              <a:gd name="connsiteY7" fmla="*/ 212973 h 298474"/>
              <a:gd name="connsiteX8" fmla="*/ 71438 w 371475"/>
              <a:gd name="connsiteY8" fmla="*/ 284187 h 298474"/>
              <a:gd name="connsiteX9" fmla="*/ 142875 w 371475"/>
              <a:gd name="connsiteY9" fmla="*/ 212973 h 298474"/>
              <a:gd name="connsiteX10" fmla="*/ 142875 w 371475"/>
              <a:gd name="connsiteY10" fmla="*/ 209178 h 298474"/>
              <a:gd name="connsiteX11" fmla="*/ 85865 w 371475"/>
              <a:gd name="connsiteY11" fmla="*/ 109388 h 298474"/>
              <a:gd name="connsiteX12" fmla="*/ 153228 w 371475"/>
              <a:gd name="connsiteY12" fmla="*/ 83185 h 298474"/>
              <a:gd name="connsiteX13" fmla="*/ 171450 w 371475"/>
              <a:gd name="connsiteY13" fmla="*/ 95827 h 298474"/>
              <a:gd name="connsiteX14" fmla="*/ 171450 w 371475"/>
              <a:gd name="connsiteY14" fmla="*/ 269900 h 298474"/>
              <a:gd name="connsiteX15" fmla="*/ 171450 w 371475"/>
              <a:gd name="connsiteY15" fmla="*/ 298475 h 298474"/>
              <a:gd name="connsiteX16" fmla="*/ 200025 w 371475"/>
              <a:gd name="connsiteY16" fmla="*/ 298475 h 298474"/>
              <a:gd name="connsiteX17" fmla="*/ 257175 w 371475"/>
              <a:gd name="connsiteY17" fmla="*/ 298475 h 298474"/>
              <a:gd name="connsiteX18" fmla="*/ 257175 w 371475"/>
              <a:gd name="connsiteY18" fmla="*/ 269900 h 298474"/>
              <a:gd name="connsiteX19" fmla="*/ 200025 w 371475"/>
              <a:gd name="connsiteY19" fmla="*/ 269900 h 298474"/>
              <a:gd name="connsiteX20" fmla="*/ 200025 w 371475"/>
              <a:gd name="connsiteY20" fmla="*/ 95827 h 298474"/>
              <a:gd name="connsiteX21" fmla="*/ 228600 w 371475"/>
              <a:gd name="connsiteY21" fmla="*/ 55587 h 298474"/>
              <a:gd name="connsiteX22" fmla="*/ 228516 w 371475"/>
              <a:gd name="connsiteY22" fmla="*/ 54806 h 298474"/>
              <a:gd name="connsiteX23" fmla="*/ 288763 w 371475"/>
              <a:gd name="connsiteY23" fmla="*/ 32203 h 298474"/>
              <a:gd name="connsiteX24" fmla="*/ 228600 w 371475"/>
              <a:gd name="connsiteY24" fmla="*/ 137517 h 298474"/>
              <a:gd name="connsiteX25" fmla="*/ 228600 w 371475"/>
              <a:gd name="connsiteY25" fmla="*/ 141312 h 298474"/>
              <a:gd name="connsiteX26" fmla="*/ 300038 w 371475"/>
              <a:gd name="connsiteY26" fmla="*/ 212750 h 298474"/>
              <a:gd name="connsiteX27" fmla="*/ 371475 w 371475"/>
              <a:gd name="connsiteY27" fmla="*/ 141312 h 298474"/>
              <a:gd name="connsiteX28" fmla="*/ 371475 w 371475"/>
              <a:gd name="connsiteY28" fmla="*/ 137517 h 298474"/>
              <a:gd name="connsiteX29" fmla="*/ 307321 w 371475"/>
              <a:gd name="connsiteY29" fmla="*/ 25254 h 298474"/>
              <a:gd name="connsiteX30" fmla="*/ 293228 w 371475"/>
              <a:gd name="connsiteY30" fmla="*/ 0 h 298474"/>
              <a:gd name="connsiteX31" fmla="*/ 185738 w 371475"/>
              <a:gd name="connsiteY31" fmla="*/ 41300 h 298474"/>
              <a:gd name="connsiteX32" fmla="*/ 200025 w 371475"/>
              <a:gd name="connsiteY32" fmla="*/ 55587 h 298474"/>
              <a:gd name="connsiteX33" fmla="*/ 185738 w 371475"/>
              <a:gd name="connsiteY33" fmla="*/ 69875 h 298474"/>
              <a:gd name="connsiteX34" fmla="*/ 171450 w 371475"/>
              <a:gd name="connsiteY34" fmla="*/ 55587 h 298474"/>
              <a:gd name="connsiteX35" fmla="*/ 185738 w 371475"/>
              <a:gd name="connsiteY35" fmla="*/ 41300 h 298474"/>
              <a:gd name="connsiteX36" fmla="*/ 300038 w 371475"/>
              <a:gd name="connsiteY36" fmla="*/ 70098 h 298474"/>
              <a:gd name="connsiteX37" fmla="*/ 332574 w 371475"/>
              <a:gd name="connsiteY37" fmla="*/ 127025 h 298474"/>
              <a:gd name="connsiteX38" fmla="*/ 267501 w 371475"/>
              <a:gd name="connsiteY38" fmla="*/ 127025 h 298474"/>
              <a:gd name="connsiteX39" fmla="*/ 300038 w 371475"/>
              <a:gd name="connsiteY39" fmla="*/ 70098 h 298474"/>
              <a:gd name="connsiteX40" fmla="*/ 71438 w 371475"/>
              <a:gd name="connsiteY40" fmla="*/ 141758 h 298474"/>
              <a:gd name="connsiteX41" fmla="*/ 103836 w 371475"/>
              <a:gd name="connsiteY41" fmla="*/ 198462 h 298474"/>
              <a:gd name="connsiteX42" fmla="*/ 39039 w 371475"/>
              <a:gd name="connsiteY42" fmla="*/ 198462 h 298474"/>
              <a:gd name="connsiteX43" fmla="*/ 71438 w 371475"/>
              <a:gd name="connsiteY43" fmla="*/ 141758 h 298474"/>
              <a:gd name="connsiteX44" fmla="*/ 259825 w 371475"/>
              <a:gd name="connsiteY44" fmla="*/ 155600 h 298474"/>
              <a:gd name="connsiteX45" fmla="*/ 340250 w 371475"/>
              <a:gd name="connsiteY45" fmla="*/ 155600 h 298474"/>
              <a:gd name="connsiteX46" fmla="*/ 300038 w 371475"/>
              <a:gd name="connsiteY46" fmla="*/ 184175 h 298474"/>
              <a:gd name="connsiteX47" fmla="*/ 259825 w 371475"/>
              <a:gd name="connsiteY47" fmla="*/ 155600 h 298474"/>
              <a:gd name="connsiteX48" fmla="*/ 31142 w 371475"/>
              <a:gd name="connsiteY48" fmla="*/ 227037 h 298474"/>
              <a:gd name="connsiteX49" fmla="*/ 111733 w 371475"/>
              <a:gd name="connsiteY49" fmla="*/ 227037 h 298474"/>
              <a:gd name="connsiteX50" fmla="*/ 71438 w 371475"/>
              <a:gd name="connsiteY50" fmla="*/ 255835 h 298474"/>
              <a:gd name="connsiteX51" fmla="*/ 31142 w 371475"/>
              <a:gd name="connsiteY51" fmla="*/ 227037 h 29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71475" h="298474">
                <a:moveTo>
                  <a:pt x="293228" y="0"/>
                </a:moveTo>
                <a:lnTo>
                  <a:pt x="218330" y="28101"/>
                </a:lnTo>
                <a:cubicBezTo>
                  <a:pt x="210462" y="18784"/>
                  <a:pt x="198856" y="12725"/>
                  <a:pt x="185738" y="12725"/>
                </a:cubicBezTo>
                <a:cubicBezTo>
                  <a:pt x="162106" y="12725"/>
                  <a:pt x="142875" y="31956"/>
                  <a:pt x="142875" y="55587"/>
                </a:cubicBezTo>
                <a:cubicBezTo>
                  <a:pt x="142875" y="55893"/>
                  <a:pt x="142952" y="56176"/>
                  <a:pt x="142959" y="56480"/>
                </a:cubicBezTo>
                <a:lnTo>
                  <a:pt x="71438" y="84162"/>
                </a:lnTo>
                <a:lnTo>
                  <a:pt x="0" y="209178"/>
                </a:lnTo>
                <a:lnTo>
                  <a:pt x="0" y="212973"/>
                </a:lnTo>
                <a:cubicBezTo>
                  <a:pt x="0" y="252349"/>
                  <a:pt x="32047" y="284187"/>
                  <a:pt x="71438" y="284187"/>
                </a:cubicBezTo>
                <a:cubicBezTo>
                  <a:pt x="110828" y="284187"/>
                  <a:pt x="142875" y="252349"/>
                  <a:pt x="142875" y="212973"/>
                </a:cubicBezTo>
                <a:lnTo>
                  <a:pt x="142875" y="209178"/>
                </a:lnTo>
                <a:lnTo>
                  <a:pt x="85865" y="109388"/>
                </a:lnTo>
                <a:lnTo>
                  <a:pt x="153228" y="83185"/>
                </a:lnTo>
                <a:cubicBezTo>
                  <a:pt x="158065" y="88876"/>
                  <a:pt x="164282" y="93269"/>
                  <a:pt x="171450" y="95827"/>
                </a:cubicBezTo>
                <a:lnTo>
                  <a:pt x="171450" y="269900"/>
                </a:lnTo>
                <a:lnTo>
                  <a:pt x="171450" y="298475"/>
                </a:lnTo>
                <a:lnTo>
                  <a:pt x="200025" y="298475"/>
                </a:lnTo>
                <a:lnTo>
                  <a:pt x="257175" y="298475"/>
                </a:lnTo>
                <a:lnTo>
                  <a:pt x="257175" y="269900"/>
                </a:lnTo>
                <a:lnTo>
                  <a:pt x="200025" y="269900"/>
                </a:lnTo>
                <a:lnTo>
                  <a:pt x="200025" y="95827"/>
                </a:lnTo>
                <a:cubicBezTo>
                  <a:pt x="216617" y="89907"/>
                  <a:pt x="228600" y="74184"/>
                  <a:pt x="228600" y="55587"/>
                </a:cubicBezTo>
                <a:cubicBezTo>
                  <a:pt x="228600" y="55319"/>
                  <a:pt x="228521" y="55073"/>
                  <a:pt x="228516" y="54806"/>
                </a:cubicBezTo>
                <a:lnTo>
                  <a:pt x="288763" y="32203"/>
                </a:lnTo>
                <a:lnTo>
                  <a:pt x="228600" y="137517"/>
                </a:lnTo>
                <a:lnTo>
                  <a:pt x="228600" y="141312"/>
                </a:lnTo>
                <a:cubicBezTo>
                  <a:pt x="228600" y="180703"/>
                  <a:pt x="260647" y="212750"/>
                  <a:pt x="300038" y="212750"/>
                </a:cubicBezTo>
                <a:cubicBezTo>
                  <a:pt x="339428" y="212750"/>
                  <a:pt x="371475" y="180703"/>
                  <a:pt x="371475" y="141312"/>
                </a:cubicBezTo>
                <a:lnTo>
                  <a:pt x="371475" y="137517"/>
                </a:lnTo>
                <a:lnTo>
                  <a:pt x="307321" y="25254"/>
                </a:lnTo>
                <a:lnTo>
                  <a:pt x="293228" y="0"/>
                </a:lnTo>
                <a:close/>
                <a:moveTo>
                  <a:pt x="185738" y="41300"/>
                </a:moveTo>
                <a:cubicBezTo>
                  <a:pt x="193624" y="41300"/>
                  <a:pt x="200025" y="47715"/>
                  <a:pt x="200025" y="55587"/>
                </a:cubicBezTo>
                <a:cubicBezTo>
                  <a:pt x="200025" y="63460"/>
                  <a:pt x="193624" y="69875"/>
                  <a:pt x="185738" y="69875"/>
                </a:cubicBezTo>
                <a:cubicBezTo>
                  <a:pt x="177851" y="69875"/>
                  <a:pt x="171450" y="63460"/>
                  <a:pt x="171450" y="55587"/>
                </a:cubicBezTo>
                <a:cubicBezTo>
                  <a:pt x="171450" y="47715"/>
                  <a:pt x="177851" y="41300"/>
                  <a:pt x="185738" y="41300"/>
                </a:cubicBezTo>
                <a:close/>
                <a:moveTo>
                  <a:pt x="300038" y="70098"/>
                </a:moveTo>
                <a:lnTo>
                  <a:pt x="332574" y="127025"/>
                </a:lnTo>
                <a:lnTo>
                  <a:pt x="267501" y="127025"/>
                </a:lnTo>
                <a:lnTo>
                  <a:pt x="300038" y="70098"/>
                </a:lnTo>
                <a:close/>
                <a:moveTo>
                  <a:pt x="71438" y="141758"/>
                </a:moveTo>
                <a:lnTo>
                  <a:pt x="103836" y="198462"/>
                </a:lnTo>
                <a:lnTo>
                  <a:pt x="39039" y="198462"/>
                </a:lnTo>
                <a:lnTo>
                  <a:pt x="71438" y="141758"/>
                </a:lnTo>
                <a:close/>
                <a:moveTo>
                  <a:pt x="259825" y="155600"/>
                </a:moveTo>
                <a:lnTo>
                  <a:pt x="340250" y="155600"/>
                </a:lnTo>
                <a:cubicBezTo>
                  <a:pt x="334330" y="172196"/>
                  <a:pt x="318643" y="184175"/>
                  <a:pt x="300038" y="184175"/>
                </a:cubicBezTo>
                <a:cubicBezTo>
                  <a:pt x="281432" y="184175"/>
                  <a:pt x="265745" y="172196"/>
                  <a:pt x="259825" y="155600"/>
                </a:cubicBezTo>
                <a:close/>
                <a:moveTo>
                  <a:pt x="31142" y="227037"/>
                </a:moveTo>
                <a:lnTo>
                  <a:pt x="111733" y="227037"/>
                </a:lnTo>
                <a:cubicBezTo>
                  <a:pt x="105870" y="243739"/>
                  <a:pt x="90117" y="255835"/>
                  <a:pt x="71438" y="255835"/>
                </a:cubicBezTo>
                <a:cubicBezTo>
                  <a:pt x="52758" y="255835"/>
                  <a:pt x="37004" y="243739"/>
                  <a:pt x="31142" y="227037"/>
                </a:cubicBezTo>
                <a:close/>
              </a:path>
            </a:pathLst>
          </a:custGeom>
          <a:solidFill>
            <a:schemeClr val="tx1"/>
          </a:solidFill>
          <a:ln w="14288" cap="flat">
            <a:noFill/>
            <a:prstDash val="solid"/>
            <a:miter/>
          </a:ln>
        </p:spPr>
        <p:txBody>
          <a:bodyPr rtlCol="0" anchor="ctr"/>
          <a:lstStyle/>
          <a:p>
            <a:endParaRPr lang="en-US">
              <a:solidFill>
                <a:schemeClr val="bg1"/>
              </a:solidFill>
            </a:endParaRPr>
          </a:p>
        </p:txBody>
      </p:sp>
    </p:spTree>
    <p:extLst>
      <p:ext uri="{BB962C8B-B14F-4D97-AF65-F5344CB8AC3E}">
        <p14:creationId xmlns:p14="http://schemas.microsoft.com/office/powerpoint/2010/main" val="424866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623AB-D9AE-926F-4AB1-1A383AB1F4CE}"/>
            </a:ext>
          </a:extLst>
        </p:cNvPr>
        <p:cNvGrpSpPr/>
        <p:nvPr/>
      </p:nvGrpSpPr>
      <p:grpSpPr>
        <a:xfrm>
          <a:off x="0" y="0"/>
          <a:ext cx="0" cy="0"/>
          <a:chOff x="0" y="0"/>
          <a:chExt cx="0" cy="0"/>
        </a:xfrm>
      </p:grpSpPr>
      <p:sp>
        <p:nvSpPr>
          <p:cNvPr id="4" name="Inhaltsplatzhalter 3">
            <a:extLst>
              <a:ext uri="{FF2B5EF4-FFF2-40B4-BE49-F238E27FC236}">
                <a16:creationId xmlns:a16="http://schemas.microsoft.com/office/drawing/2014/main" id="{F49F37F7-0EF1-C3C1-772B-30AE98DFAC4A}"/>
              </a:ext>
            </a:extLst>
          </p:cNvPr>
          <p:cNvSpPr>
            <a:spLocks noGrp="1"/>
          </p:cNvSpPr>
          <p:nvPr>
            <p:ph sz="half" idx="10"/>
          </p:nvPr>
        </p:nvSpPr>
        <p:spPr/>
        <p:txBody>
          <a:bodyPr>
            <a:normAutofit/>
          </a:bodyPr>
          <a:lstStyle/>
          <a:p>
            <a:r>
              <a:rPr lang="de-DE"/>
              <a:t>Die Top-Bottom Spreads (TB-Spreads) sind ein starkes Indiz für das Erlöspotenzial von Batteriespeichern. </a:t>
            </a:r>
          </a:p>
          <a:p>
            <a:r>
              <a:rPr lang="de-DE"/>
              <a:t>TB4 korreliert stark mit Erlöspotenzial für 2h-BESS (2 Tageszyklen) oder 4h-BESS (1 Tageszyklus) pro MW installierte Leistung</a:t>
            </a:r>
          </a:p>
          <a:p>
            <a:r>
              <a:rPr lang="de-DE"/>
              <a:t>Mit durchschnittlich 189€/MWh  deutlich über dem September des Vorjahres (126€/MWh) und über den Vormonaten August (160€/MWh) und Juli (150€/MWh)</a:t>
            </a:r>
          </a:p>
          <a:p>
            <a:endParaRPr lang="de-DE"/>
          </a:p>
        </p:txBody>
      </p:sp>
      <p:sp>
        <p:nvSpPr>
          <p:cNvPr id="5" name="Titel 4">
            <a:extLst>
              <a:ext uri="{FF2B5EF4-FFF2-40B4-BE49-F238E27FC236}">
                <a16:creationId xmlns:a16="http://schemas.microsoft.com/office/drawing/2014/main" id="{C933EDF3-E6C2-2107-2FC0-B63DB7D4F50D}"/>
              </a:ext>
            </a:extLst>
          </p:cNvPr>
          <p:cNvSpPr>
            <a:spLocks noGrp="1"/>
          </p:cNvSpPr>
          <p:nvPr>
            <p:ph type="title"/>
          </p:nvPr>
        </p:nvSpPr>
        <p:spPr/>
        <p:txBody>
          <a:bodyPr vert="horz" lIns="91440" tIns="45720" rIns="91440" bIns="45720" rtlCol="0" anchor="ctr">
            <a:normAutofit/>
          </a:bodyPr>
          <a:lstStyle/>
          <a:p>
            <a:r>
              <a:rPr lang="en-GB"/>
              <a:t>Top-Bottom Spreads (4h) </a:t>
            </a:r>
            <a:r>
              <a:rPr lang="en-GB" err="1"/>
              <a:t>im</a:t>
            </a:r>
            <a:r>
              <a:rPr lang="en-GB"/>
              <a:t> DA</a:t>
            </a:r>
            <a:endParaRPr lang="de-DE"/>
          </a:p>
        </p:txBody>
      </p:sp>
      <p:sp>
        <p:nvSpPr>
          <p:cNvPr id="6" name="Textplatzhalter 5">
            <a:extLst>
              <a:ext uri="{FF2B5EF4-FFF2-40B4-BE49-F238E27FC236}">
                <a16:creationId xmlns:a16="http://schemas.microsoft.com/office/drawing/2014/main" id="{F88AC147-895A-2053-359A-282DB472D9FA}"/>
              </a:ext>
            </a:extLst>
          </p:cNvPr>
          <p:cNvSpPr>
            <a:spLocks noGrp="1"/>
          </p:cNvSpPr>
          <p:nvPr>
            <p:ph type="body" sz="quarter" idx="11"/>
          </p:nvPr>
        </p:nvSpPr>
        <p:spPr/>
        <p:txBody>
          <a:bodyPr vert="horz" lIns="91440" tIns="45720" rIns="91440" bIns="45720" rtlCol="0" anchor="t">
            <a:normAutofit/>
          </a:bodyPr>
          <a:lstStyle/>
          <a:p>
            <a:r>
              <a:rPr lang="de-DE">
                <a:latin typeface="Aptos Light"/>
              </a:rPr>
              <a:t>Durchschnittliche Differenz der teuersten und günstigsten vier Stunden</a:t>
            </a:r>
          </a:p>
        </p:txBody>
      </p:sp>
      <p:graphicFrame>
        <p:nvGraphicFramePr>
          <p:cNvPr id="3" name="Diagramm 2">
            <a:extLst>
              <a:ext uri="{FF2B5EF4-FFF2-40B4-BE49-F238E27FC236}">
                <a16:creationId xmlns:a16="http://schemas.microsoft.com/office/drawing/2014/main" id="{6AE4C473-F464-DFC6-AF42-D251718448BD}"/>
              </a:ext>
            </a:extLst>
          </p:cNvPr>
          <p:cNvGraphicFramePr/>
          <p:nvPr>
            <p:extLst>
              <p:ext uri="{D42A27DB-BD31-4B8C-83A1-F6EECF244321}">
                <p14:modId xmlns:p14="http://schemas.microsoft.com/office/powerpoint/2010/main" val="1264944895"/>
              </p:ext>
            </p:extLst>
          </p:nvPr>
        </p:nvGraphicFramePr>
        <p:xfrm>
          <a:off x="4849907" y="1663699"/>
          <a:ext cx="7207826" cy="47908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5485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B970D-34C9-DCB5-8A7E-797634A0E5DF}"/>
            </a:ext>
          </a:extLst>
        </p:cNvPr>
        <p:cNvGrpSpPr/>
        <p:nvPr/>
      </p:nvGrpSpPr>
      <p:grpSpPr>
        <a:xfrm>
          <a:off x="0" y="0"/>
          <a:ext cx="0" cy="0"/>
          <a:chOff x="0" y="0"/>
          <a:chExt cx="0" cy="0"/>
        </a:xfrm>
      </p:grpSpPr>
      <p:sp>
        <p:nvSpPr>
          <p:cNvPr id="4" name="Inhaltsplatzhalter 3">
            <a:extLst>
              <a:ext uri="{FF2B5EF4-FFF2-40B4-BE49-F238E27FC236}">
                <a16:creationId xmlns:a16="http://schemas.microsoft.com/office/drawing/2014/main" id="{61C72424-257B-214B-AEC1-B701EF1D6A0A}"/>
              </a:ext>
            </a:extLst>
          </p:cNvPr>
          <p:cNvSpPr>
            <a:spLocks noGrp="1"/>
          </p:cNvSpPr>
          <p:nvPr>
            <p:ph sz="half" idx="10"/>
          </p:nvPr>
        </p:nvSpPr>
        <p:spPr/>
        <p:txBody>
          <a:bodyPr/>
          <a:lstStyle/>
          <a:p>
            <a:r>
              <a:rPr lang="de-DE"/>
              <a:t>Day-</a:t>
            </a:r>
            <a:r>
              <a:rPr lang="de-DE" err="1"/>
              <a:t>Ahead</a:t>
            </a:r>
            <a:r>
              <a:rPr lang="de-DE"/>
              <a:t>- und Intraday-TB laufen weitgehend parallel – dieselbe Tagesstruktur, kein eigenes Volatilitätsregime</a:t>
            </a:r>
          </a:p>
          <a:p>
            <a:r>
              <a:rPr lang="de-DE"/>
              <a:t>Kein systematischer ID-Aufschlag</a:t>
            </a:r>
          </a:p>
          <a:p>
            <a:r>
              <a:rPr lang="de-DE"/>
              <a:t>ID-TB bei durchschnittlich 194€/MWh deutlich über dem Vormonat August (153€/MWh)</a:t>
            </a:r>
          </a:p>
        </p:txBody>
      </p:sp>
      <p:sp>
        <p:nvSpPr>
          <p:cNvPr id="5" name="Titel 4">
            <a:extLst>
              <a:ext uri="{FF2B5EF4-FFF2-40B4-BE49-F238E27FC236}">
                <a16:creationId xmlns:a16="http://schemas.microsoft.com/office/drawing/2014/main" id="{370C0DE4-5605-91FF-A4CD-8B29ED2C8F80}"/>
              </a:ext>
            </a:extLst>
          </p:cNvPr>
          <p:cNvSpPr>
            <a:spLocks noGrp="1"/>
          </p:cNvSpPr>
          <p:nvPr>
            <p:ph type="title"/>
          </p:nvPr>
        </p:nvSpPr>
        <p:spPr/>
        <p:txBody>
          <a:bodyPr vert="horz" lIns="91440" tIns="45720" rIns="91440" bIns="45720" rtlCol="0" anchor="ctr">
            <a:normAutofit/>
          </a:bodyPr>
          <a:lstStyle/>
          <a:p>
            <a:r>
              <a:rPr lang="en-GB"/>
              <a:t>Top-Bottom Spreads (4h) </a:t>
            </a:r>
            <a:r>
              <a:rPr lang="en-GB" err="1"/>
              <a:t>im</a:t>
            </a:r>
            <a:r>
              <a:rPr lang="en-GB"/>
              <a:t> DA und ID</a:t>
            </a:r>
            <a:endParaRPr lang="de-DE"/>
          </a:p>
        </p:txBody>
      </p:sp>
      <p:sp>
        <p:nvSpPr>
          <p:cNvPr id="6" name="Textplatzhalter 5">
            <a:extLst>
              <a:ext uri="{FF2B5EF4-FFF2-40B4-BE49-F238E27FC236}">
                <a16:creationId xmlns:a16="http://schemas.microsoft.com/office/drawing/2014/main" id="{36F09D98-479B-9386-4874-7F298AD919C0}"/>
              </a:ext>
            </a:extLst>
          </p:cNvPr>
          <p:cNvSpPr>
            <a:spLocks noGrp="1"/>
          </p:cNvSpPr>
          <p:nvPr>
            <p:ph type="body" sz="quarter" idx="11"/>
          </p:nvPr>
        </p:nvSpPr>
        <p:spPr/>
        <p:txBody>
          <a:bodyPr vert="horz" lIns="91440" tIns="45720" rIns="91440" bIns="45720" rtlCol="0" anchor="t">
            <a:normAutofit/>
          </a:bodyPr>
          <a:lstStyle/>
          <a:p>
            <a:r>
              <a:rPr lang="de-DE">
                <a:latin typeface="Aptos Light"/>
              </a:rPr>
              <a:t>Intraday folgt dem DA-TB – Glättung und Ausweitung nur an einzelnen Tagen</a:t>
            </a:r>
          </a:p>
        </p:txBody>
      </p:sp>
      <p:graphicFrame>
        <p:nvGraphicFramePr>
          <p:cNvPr id="3" name="Diagramm 2">
            <a:extLst>
              <a:ext uri="{FF2B5EF4-FFF2-40B4-BE49-F238E27FC236}">
                <a16:creationId xmlns:a16="http://schemas.microsoft.com/office/drawing/2014/main" id="{1D13D7AF-7076-C354-AAA3-B393A96F1603}"/>
              </a:ext>
            </a:extLst>
          </p:cNvPr>
          <p:cNvGraphicFramePr/>
          <p:nvPr>
            <p:extLst>
              <p:ext uri="{D42A27DB-BD31-4B8C-83A1-F6EECF244321}">
                <p14:modId xmlns:p14="http://schemas.microsoft.com/office/powerpoint/2010/main" val="1580888860"/>
              </p:ext>
            </p:extLst>
          </p:nvPr>
        </p:nvGraphicFramePr>
        <p:xfrm>
          <a:off x="4849907" y="1663699"/>
          <a:ext cx="7207826" cy="47908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38881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8C47E-B853-0309-863C-44AECEEE713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59DFD39-9E58-B8C7-9F51-EA1302C4B640}"/>
              </a:ext>
            </a:extLst>
          </p:cNvPr>
          <p:cNvSpPr>
            <a:spLocks noGrp="1"/>
          </p:cNvSpPr>
          <p:nvPr>
            <p:ph type="title"/>
          </p:nvPr>
        </p:nvSpPr>
        <p:spPr/>
        <p:txBody>
          <a:bodyPr/>
          <a:lstStyle/>
          <a:p>
            <a:r>
              <a:rPr lang="de-DE"/>
              <a:t>Das Spot-Preisgebirge im Jahresverlauf 2026</a:t>
            </a:r>
          </a:p>
        </p:txBody>
      </p:sp>
      <p:pic>
        <p:nvPicPr>
          <p:cNvPr id="9" name="Grafik 8">
            <a:extLst>
              <a:ext uri="{FF2B5EF4-FFF2-40B4-BE49-F238E27FC236}">
                <a16:creationId xmlns:a16="http://schemas.microsoft.com/office/drawing/2014/main" id="{1166B9D6-4A1F-D9D9-C038-769FFFFD1ED6}"/>
              </a:ext>
            </a:extLst>
          </p:cNvPr>
          <p:cNvPicPr>
            <a:picLocks noChangeAspect="1"/>
          </p:cNvPicPr>
          <p:nvPr/>
        </p:nvPicPr>
        <p:blipFill>
          <a:blip r:embed="rId3"/>
          <a:srcRect r="650"/>
          <a:stretch>
            <a:fillRect/>
          </a:stretch>
        </p:blipFill>
        <p:spPr>
          <a:xfrm>
            <a:off x="1219201" y="1247107"/>
            <a:ext cx="9398260" cy="5098146"/>
          </a:xfrm>
          <a:prstGeom prst="rect">
            <a:avLst/>
          </a:prstGeom>
        </p:spPr>
      </p:pic>
      <p:sp>
        <p:nvSpPr>
          <p:cNvPr id="8" name="Textplatzhalter 3">
            <a:extLst>
              <a:ext uri="{FF2B5EF4-FFF2-40B4-BE49-F238E27FC236}">
                <a16:creationId xmlns:a16="http://schemas.microsoft.com/office/drawing/2014/main" id="{D0682AB9-91D1-0358-622D-116E22C937E5}"/>
              </a:ext>
            </a:extLst>
          </p:cNvPr>
          <p:cNvSpPr>
            <a:spLocks noGrp="1"/>
          </p:cNvSpPr>
          <p:nvPr>
            <p:ph type="body" sz="quarter" idx="11"/>
          </p:nvPr>
        </p:nvSpPr>
        <p:spPr>
          <a:xfrm>
            <a:off x="280988" y="1042988"/>
            <a:ext cx="10515600" cy="396875"/>
          </a:xfrm>
        </p:spPr>
        <p:txBody>
          <a:bodyPr>
            <a:normAutofit/>
          </a:bodyPr>
          <a:lstStyle/>
          <a:p>
            <a:r>
              <a:rPr lang="de-DE"/>
              <a:t>Die Preise offenbaren die volle Komplexität unserer Stromversorgung</a:t>
            </a:r>
          </a:p>
        </p:txBody>
      </p:sp>
    </p:spTree>
    <p:extLst>
      <p:ext uri="{BB962C8B-B14F-4D97-AF65-F5344CB8AC3E}">
        <p14:creationId xmlns:p14="http://schemas.microsoft.com/office/powerpoint/2010/main" val="2112558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71334-7DDD-74C9-C90A-A579B7A71CD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E1B5C3D-8D48-F0C4-5456-43C9F1E0D855}"/>
              </a:ext>
            </a:extLst>
          </p:cNvPr>
          <p:cNvSpPr>
            <a:spLocks noGrp="1"/>
          </p:cNvSpPr>
          <p:nvPr>
            <p:ph type="title"/>
          </p:nvPr>
        </p:nvSpPr>
        <p:spPr/>
        <p:txBody>
          <a:bodyPr/>
          <a:lstStyle/>
          <a:p>
            <a:r>
              <a:rPr lang="de-DE"/>
              <a:t>Durchschnittliche PRL-Preise</a:t>
            </a:r>
          </a:p>
        </p:txBody>
      </p:sp>
      <p:sp>
        <p:nvSpPr>
          <p:cNvPr id="4" name="Textplatzhalter 3">
            <a:extLst>
              <a:ext uri="{FF2B5EF4-FFF2-40B4-BE49-F238E27FC236}">
                <a16:creationId xmlns:a16="http://schemas.microsoft.com/office/drawing/2014/main" id="{9090963E-6DDF-3E14-EB53-41F133A41248}"/>
              </a:ext>
            </a:extLst>
          </p:cNvPr>
          <p:cNvSpPr>
            <a:spLocks noGrp="1"/>
          </p:cNvSpPr>
          <p:nvPr>
            <p:ph type="body" sz="quarter" idx="11"/>
          </p:nvPr>
        </p:nvSpPr>
        <p:spPr/>
        <p:txBody>
          <a:bodyPr/>
          <a:lstStyle/>
          <a:p>
            <a:r>
              <a:rPr lang="de-DE"/>
              <a:t>Auch im September bleiben die Preise auf hohem Niveau</a:t>
            </a:r>
          </a:p>
        </p:txBody>
      </p:sp>
      <p:graphicFrame>
        <p:nvGraphicFramePr>
          <p:cNvPr id="7" name="Diagramm 6">
            <a:extLst>
              <a:ext uri="{FF2B5EF4-FFF2-40B4-BE49-F238E27FC236}">
                <a16:creationId xmlns:a16="http://schemas.microsoft.com/office/drawing/2014/main" id="{D9C6E592-0A89-A42D-B6C2-525B685FD151}"/>
              </a:ext>
            </a:extLst>
          </p:cNvPr>
          <p:cNvGraphicFramePr/>
          <p:nvPr>
            <p:extLst>
              <p:ext uri="{D42A27DB-BD31-4B8C-83A1-F6EECF244321}">
                <p14:modId xmlns:p14="http://schemas.microsoft.com/office/powerpoint/2010/main" val="219442908"/>
              </p:ext>
            </p:extLst>
          </p:nvPr>
        </p:nvGraphicFramePr>
        <p:xfrm>
          <a:off x="281609" y="1663699"/>
          <a:ext cx="11172972" cy="45927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65168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53ED-EB8A-737B-04D5-21B0EE38A9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B7A0B27-F7B9-B13E-7E75-4F7A0CBD6154}"/>
              </a:ext>
            </a:extLst>
          </p:cNvPr>
          <p:cNvSpPr>
            <a:spLocks noGrp="1"/>
          </p:cNvSpPr>
          <p:nvPr>
            <p:ph type="title"/>
          </p:nvPr>
        </p:nvSpPr>
        <p:spPr>
          <a:xfrm>
            <a:off x="241851" y="475877"/>
            <a:ext cx="9884282" cy="676866"/>
          </a:xfrm>
        </p:spPr>
        <p:txBody>
          <a:bodyPr>
            <a:normAutofit fontScale="90000"/>
          </a:bodyPr>
          <a:lstStyle/>
          <a:p>
            <a:r>
              <a:rPr lang="de-DE"/>
              <a:t>Durchschnittliche Leistungspreise (</a:t>
            </a:r>
            <a:r>
              <a:rPr lang="de-DE" err="1"/>
              <a:t>DuLp</a:t>
            </a:r>
            <a:r>
              <a:rPr lang="de-DE"/>
              <a:t>) im SRL-Markt</a:t>
            </a:r>
          </a:p>
        </p:txBody>
      </p:sp>
      <p:sp>
        <p:nvSpPr>
          <p:cNvPr id="3" name="Textplatzhalter 2">
            <a:extLst>
              <a:ext uri="{FF2B5EF4-FFF2-40B4-BE49-F238E27FC236}">
                <a16:creationId xmlns:a16="http://schemas.microsoft.com/office/drawing/2014/main" id="{59A511CB-B0DC-74E9-5C7B-E5E1111CC5DD}"/>
              </a:ext>
            </a:extLst>
          </p:cNvPr>
          <p:cNvSpPr>
            <a:spLocks noGrp="1"/>
          </p:cNvSpPr>
          <p:nvPr>
            <p:ph type="body" sz="quarter" idx="11"/>
          </p:nvPr>
        </p:nvSpPr>
        <p:spPr/>
        <p:txBody>
          <a:bodyPr>
            <a:normAutofit/>
          </a:bodyPr>
          <a:lstStyle/>
          <a:p>
            <a:r>
              <a:rPr lang="de-DE"/>
              <a:t>Hohes Preisniveau auf der negativen Seite nimmt im September sukzessive ab</a:t>
            </a:r>
          </a:p>
        </p:txBody>
      </p:sp>
      <p:graphicFrame>
        <p:nvGraphicFramePr>
          <p:cNvPr id="10" name="Diagramm 9">
            <a:extLst>
              <a:ext uri="{FF2B5EF4-FFF2-40B4-BE49-F238E27FC236}">
                <a16:creationId xmlns:a16="http://schemas.microsoft.com/office/drawing/2014/main" id="{9D013100-DADB-0350-D5C8-68D376D40F39}"/>
              </a:ext>
            </a:extLst>
          </p:cNvPr>
          <p:cNvGraphicFramePr/>
          <p:nvPr>
            <p:extLst>
              <p:ext uri="{D42A27DB-BD31-4B8C-83A1-F6EECF244321}">
                <p14:modId xmlns:p14="http://schemas.microsoft.com/office/powerpoint/2010/main" val="3988838186"/>
              </p:ext>
            </p:extLst>
          </p:nvPr>
        </p:nvGraphicFramePr>
        <p:xfrm>
          <a:off x="281610" y="1429855"/>
          <a:ext cx="11389022" cy="4952268"/>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89">
            <a:extLst>
              <a:ext uri="{FF2B5EF4-FFF2-40B4-BE49-F238E27FC236}">
                <a16:creationId xmlns:a16="http://schemas.microsoft.com/office/drawing/2014/main" id="{2753DCA7-6920-8033-C383-F3273488FB1B}"/>
              </a:ext>
            </a:extLst>
          </p:cNvPr>
          <p:cNvCxnSpPr>
            <a:cxnSpLocks/>
          </p:cNvCxnSpPr>
          <p:nvPr/>
        </p:nvCxnSpPr>
        <p:spPr>
          <a:xfrm>
            <a:off x="1039978" y="3545341"/>
            <a:ext cx="2367101" cy="0"/>
          </a:xfrm>
          <a:prstGeom prst="line">
            <a:avLst/>
          </a:prstGeom>
          <a:ln w="3175">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8C390C16-ECFB-2035-0963-A95C2DEC49E2}"/>
              </a:ext>
            </a:extLst>
          </p:cNvPr>
          <p:cNvSpPr txBox="1"/>
          <p:nvPr/>
        </p:nvSpPr>
        <p:spPr>
          <a:xfrm>
            <a:off x="1322540" y="3360675"/>
            <a:ext cx="1908464" cy="369332"/>
          </a:xfrm>
          <a:prstGeom prst="rect">
            <a:avLst/>
          </a:prstGeom>
          <a:solidFill>
            <a:schemeClr val="bg1"/>
          </a:solidFill>
        </p:spPr>
        <p:txBody>
          <a:bodyPr wrap="square" rtlCol="0">
            <a:spAutoFit/>
          </a:bodyPr>
          <a:lstStyle/>
          <a:p>
            <a:r>
              <a:rPr lang="de-DE"/>
              <a:t>8,7 / 2,7 €/MWh</a:t>
            </a:r>
          </a:p>
        </p:txBody>
      </p:sp>
      <p:sp>
        <p:nvSpPr>
          <p:cNvPr id="7" name="Textfeld 6">
            <a:extLst>
              <a:ext uri="{FF2B5EF4-FFF2-40B4-BE49-F238E27FC236}">
                <a16:creationId xmlns:a16="http://schemas.microsoft.com/office/drawing/2014/main" id="{74E28486-32BD-4C1B-77EE-5685645A0861}"/>
              </a:ext>
            </a:extLst>
          </p:cNvPr>
          <p:cNvSpPr txBox="1"/>
          <p:nvPr/>
        </p:nvSpPr>
        <p:spPr>
          <a:xfrm>
            <a:off x="7291696" y="1986958"/>
            <a:ext cx="2424793" cy="369332"/>
          </a:xfrm>
          <a:prstGeom prst="rect">
            <a:avLst/>
          </a:prstGeom>
          <a:solidFill>
            <a:schemeClr val="bg1"/>
          </a:solidFill>
        </p:spPr>
        <p:txBody>
          <a:bodyPr wrap="square" rtlCol="0">
            <a:spAutoFit/>
          </a:bodyPr>
          <a:lstStyle>
            <a:defPPr>
              <a:defRPr lang="en-US"/>
            </a:defPPr>
          </a:lstStyle>
          <a:p>
            <a:r>
              <a:rPr lang="de-DE"/>
              <a:t>10,97 / 17,94 €/MWh</a:t>
            </a:r>
          </a:p>
        </p:txBody>
      </p:sp>
    </p:spTree>
    <p:extLst>
      <p:ext uri="{BB962C8B-B14F-4D97-AF65-F5344CB8AC3E}">
        <p14:creationId xmlns:p14="http://schemas.microsoft.com/office/powerpoint/2010/main" val="3218630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B74FA-E47C-0AF4-DEB9-938FA42AF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CB8A2-53EA-D2D3-2BF6-784889376CA4}"/>
              </a:ext>
            </a:extLst>
          </p:cNvPr>
          <p:cNvSpPr>
            <a:spLocks noGrp="1"/>
          </p:cNvSpPr>
          <p:nvPr>
            <p:ph type="ctrTitle"/>
          </p:nvPr>
        </p:nvSpPr>
        <p:spPr/>
        <p:txBody>
          <a:bodyPr>
            <a:normAutofit fontScale="90000"/>
          </a:bodyPr>
          <a:lstStyle/>
          <a:p>
            <a:r>
              <a:rPr lang="en-US" err="1">
                <a:latin typeface="Aptos Bold"/>
                <a:ea typeface="Open Sans ExtraBold"/>
                <a:cs typeface="Open Sans ExtraBold"/>
              </a:rPr>
              <a:t>Erlöspotenziale</a:t>
            </a:r>
            <a:r>
              <a:rPr lang="en-US">
                <a:latin typeface="Aptos Bold"/>
                <a:ea typeface="Open Sans ExtraBold"/>
                <a:cs typeface="Open Sans ExtraBold"/>
              </a:rPr>
              <a:t> </a:t>
            </a:r>
            <a:r>
              <a:rPr lang="en-US" err="1">
                <a:latin typeface="Aptos Bold"/>
                <a:ea typeface="Open Sans ExtraBold"/>
                <a:cs typeface="Open Sans ExtraBold"/>
              </a:rPr>
              <a:t>Batteriespeicher</a:t>
            </a:r>
            <a:r>
              <a:rPr lang="en-US">
                <a:latin typeface="Aptos Bold"/>
                <a:ea typeface="Open Sans ExtraBold"/>
                <a:cs typeface="Open Sans ExtraBold"/>
              </a:rPr>
              <a:t> September</a:t>
            </a:r>
            <a:endParaRPr lang="en-US"/>
          </a:p>
        </p:txBody>
      </p:sp>
      <p:sp>
        <p:nvSpPr>
          <p:cNvPr id="8" name="Picture Placeholder 7">
            <a:extLst>
              <a:ext uri="{FF2B5EF4-FFF2-40B4-BE49-F238E27FC236}">
                <a16:creationId xmlns:a16="http://schemas.microsoft.com/office/drawing/2014/main" id="{D8E96744-2D71-2F67-0502-4AA68CECD54B}"/>
              </a:ext>
            </a:extLst>
          </p:cNvPr>
          <p:cNvSpPr>
            <a:spLocks noGrp="1"/>
          </p:cNvSpPr>
          <p:nvPr>
            <p:ph type="pic" sz="quarter" idx="10"/>
          </p:nvPr>
        </p:nvSpPr>
        <p:spPr/>
        <p:txBody>
          <a:bodyPr/>
          <a:lstStyle/>
          <a:p>
            <a:endParaRPr lang="de-DE"/>
          </a:p>
        </p:txBody>
      </p:sp>
      <p:sp>
        <p:nvSpPr>
          <p:cNvPr id="6" name="Untertitel 5">
            <a:extLst>
              <a:ext uri="{FF2B5EF4-FFF2-40B4-BE49-F238E27FC236}">
                <a16:creationId xmlns:a16="http://schemas.microsoft.com/office/drawing/2014/main" id="{9C53AE72-D8BB-3B10-CCB7-19E52FAA0063}"/>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2959952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4EBDE-88E0-3066-8712-20C21CD7F42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1A5C4B4-12B1-24CB-5D01-E1F5E7E8E953}"/>
              </a:ext>
            </a:extLst>
          </p:cNvPr>
          <p:cNvSpPr>
            <a:spLocks noGrp="1"/>
          </p:cNvSpPr>
          <p:nvPr>
            <p:ph type="title"/>
          </p:nvPr>
        </p:nvSpPr>
        <p:spPr/>
        <p:txBody>
          <a:bodyPr vert="horz" lIns="91440" tIns="45720" rIns="91440" bIns="45720" rtlCol="0" anchor="ctr">
            <a:normAutofit/>
          </a:bodyPr>
          <a:lstStyle/>
          <a:p>
            <a:r>
              <a:rPr lang="de-DE" err="1"/>
              <a:t>Quadra</a:t>
            </a:r>
            <a:r>
              <a:rPr lang="de-DE"/>
              <a:t> Performance im September 2026</a:t>
            </a:r>
          </a:p>
        </p:txBody>
      </p:sp>
      <p:sp>
        <p:nvSpPr>
          <p:cNvPr id="6" name="Textplatzhalter 5">
            <a:extLst>
              <a:ext uri="{FF2B5EF4-FFF2-40B4-BE49-F238E27FC236}">
                <a16:creationId xmlns:a16="http://schemas.microsoft.com/office/drawing/2014/main" id="{3A877DDC-B360-77F4-4D0D-DFC4F4007136}"/>
              </a:ext>
            </a:extLst>
          </p:cNvPr>
          <p:cNvSpPr>
            <a:spLocks noGrp="1"/>
          </p:cNvSpPr>
          <p:nvPr>
            <p:ph type="body" sz="quarter" idx="11"/>
          </p:nvPr>
        </p:nvSpPr>
        <p:spPr/>
        <p:txBody>
          <a:bodyPr vert="horz" lIns="91440" tIns="45720" rIns="91440" bIns="45720" rtlCol="0" anchor="t">
            <a:normAutofit/>
          </a:bodyPr>
          <a:lstStyle/>
          <a:p>
            <a:r>
              <a:rPr lang="de-DE">
                <a:latin typeface="Aptos Light"/>
              </a:rPr>
              <a:t>Hohes Erlöspotenzial auf den Spot-Märkten</a:t>
            </a:r>
          </a:p>
        </p:txBody>
      </p:sp>
      <p:graphicFrame>
        <p:nvGraphicFramePr>
          <p:cNvPr id="7" name="Diagramm 6">
            <a:extLst>
              <a:ext uri="{FF2B5EF4-FFF2-40B4-BE49-F238E27FC236}">
                <a16:creationId xmlns:a16="http://schemas.microsoft.com/office/drawing/2014/main" id="{F6D37343-0D94-5E81-F0D2-5790995F6EC3}"/>
              </a:ext>
            </a:extLst>
          </p:cNvPr>
          <p:cNvGraphicFramePr/>
          <p:nvPr>
            <p:extLst>
              <p:ext uri="{D42A27DB-BD31-4B8C-83A1-F6EECF244321}">
                <p14:modId xmlns:p14="http://schemas.microsoft.com/office/powerpoint/2010/main" val="1960038240"/>
              </p:ext>
            </p:extLst>
          </p:nvPr>
        </p:nvGraphicFramePr>
        <p:xfrm>
          <a:off x="5043487" y="1948070"/>
          <a:ext cx="6386019" cy="4304772"/>
        </p:xfrm>
        <a:graphic>
          <a:graphicData uri="http://schemas.openxmlformats.org/drawingml/2006/chart">
            <c:chart xmlns:c="http://schemas.openxmlformats.org/drawingml/2006/chart" xmlns:r="http://schemas.openxmlformats.org/officeDocument/2006/relationships" r:id="rId3"/>
          </a:graphicData>
        </a:graphic>
      </p:graphicFrame>
      <p:sp>
        <p:nvSpPr>
          <p:cNvPr id="8" name="Inhaltsplatzhalter 3">
            <a:extLst>
              <a:ext uri="{FF2B5EF4-FFF2-40B4-BE49-F238E27FC236}">
                <a16:creationId xmlns:a16="http://schemas.microsoft.com/office/drawing/2014/main" id="{3274B535-E333-9B13-A597-956546B883B8}"/>
              </a:ext>
            </a:extLst>
          </p:cNvPr>
          <p:cNvSpPr txBox="1">
            <a:spLocks/>
          </p:cNvSpPr>
          <p:nvPr/>
        </p:nvSpPr>
        <p:spPr>
          <a:xfrm>
            <a:off x="291549" y="1948070"/>
            <a:ext cx="4379842" cy="4205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4"/>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5"/>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5"/>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5"/>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5"/>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2h-Speicher mit 2 Zyklen</a:t>
            </a:r>
          </a:p>
          <a:p>
            <a:r>
              <a:rPr lang="de-DE"/>
              <a:t>Erlöspotenziale auf den Spot-Märkten weit über den Regelleistungsmärkten</a:t>
            </a:r>
          </a:p>
          <a:p>
            <a:r>
              <a:rPr lang="de-DE"/>
              <a:t>Intelligente Allokation auf die Regelleistungsmärkte bot zusätzliches Erlös-Potenzial für die Cross-Market-Optimierung</a:t>
            </a:r>
          </a:p>
          <a:p>
            <a:pPr marL="0" indent="0">
              <a:buNone/>
            </a:pPr>
            <a:endParaRPr lang="de-DE"/>
          </a:p>
          <a:p>
            <a:pPr marL="0" indent="0">
              <a:buFontTx/>
              <a:buNone/>
            </a:pPr>
            <a:endParaRPr lang="de-DE"/>
          </a:p>
        </p:txBody>
      </p:sp>
    </p:spTree>
    <p:extLst>
      <p:ext uri="{BB962C8B-B14F-4D97-AF65-F5344CB8AC3E}">
        <p14:creationId xmlns:p14="http://schemas.microsoft.com/office/powerpoint/2010/main" val="1909666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6245C-0CF8-8DC8-2456-7FCE289E1B42}"/>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751692A-D1D9-ADAD-A68C-714D51930EB7}"/>
              </a:ext>
            </a:extLst>
          </p:cNvPr>
          <p:cNvSpPr>
            <a:spLocks noGrp="1"/>
          </p:cNvSpPr>
          <p:nvPr>
            <p:ph type="title"/>
          </p:nvPr>
        </p:nvSpPr>
        <p:spPr/>
        <p:txBody>
          <a:bodyPr vert="horz" lIns="91440" tIns="45720" rIns="91440" bIns="45720" rtlCol="0" anchor="ctr">
            <a:normAutofit/>
          </a:bodyPr>
          <a:lstStyle/>
          <a:p>
            <a:r>
              <a:rPr lang="de-DE" err="1"/>
              <a:t>Quadra</a:t>
            </a:r>
            <a:r>
              <a:rPr lang="de-DE"/>
              <a:t> Performance im September 2026</a:t>
            </a:r>
          </a:p>
        </p:txBody>
      </p:sp>
      <p:sp>
        <p:nvSpPr>
          <p:cNvPr id="6" name="Textplatzhalter 5">
            <a:extLst>
              <a:ext uri="{FF2B5EF4-FFF2-40B4-BE49-F238E27FC236}">
                <a16:creationId xmlns:a16="http://schemas.microsoft.com/office/drawing/2014/main" id="{664948D5-8FB2-1225-0D24-49F4C1BB7B4B}"/>
              </a:ext>
            </a:extLst>
          </p:cNvPr>
          <p:cNvSpPr>
            <a:spLocks noGrp="1"/>
          </p:cNvSpPr>
          <p:nvPr>
            <p:ph type="body" sz="quarter" idx="11"/>
          </p:nvPr>
        </p:nvSpPr>
        <p:spPr/>
        <p:txBody>
          <a:bodyPr vert="horz" lIns="91440" tIns="45720" rIns="91440" bIns="45720" rtlCol="0" anchor="t">
            <a:normAutofit/>
          </a:bodyPr>
          <a:lstStyle/>
          <a:p>
            <a:r>
              <a:rPr lang="de-DE">
                <a:latin typeface="Aptos Light"/>
              </a:rPr>
              <a:t>Hohes Erlöspotenzial auf den Spot-Märkten</a:t>
            </a:r>
          </a:p>
        </p:txBody>
      </p:sp>
      <p:graphicFrame>
        <p:nvGraphicFramePr>
          <p:cNvPr id="7" name="Diagramm 6">
            <a:extLst>
              <a:ext uri="{FF2B5EF4-FFF2-40B4-BE49-F238E27FC236}">
                <a16:creationId xmlns:a16="http://schemas.microsoft.com/office/drawing/2014/main" id="{9C1B1553-1D70-B93F-6D68-A13107CA4F86}"/>
              </a:ext>
            </a:extLst>
          </p:cNvPr>
          <p:cNvGraphicFramePr/>
          <p:nvPr/>
        </p:nvGraphicFramePr>
        <p:xfrm>
          <a:off x="5043487" y="1948070"/>
          <a:ext cx="6386019" cy="4304772"/>
        </p:xfrm>
        <a:graphic>
          <a:graphicData uri="http://schemas.openxmlformats.org/drawingml/2006/chart">
            <c:chart xmlns:c="http://schemas.openxmlformats.org/drawingml/2006/chart" xmlns:r="http://schemas.openxmlformats.org/officeDocument/2006/relationships" r:id="rId3"/>
          </a:graphicData>
        </a:graphic>
      </p:graphicFrame>
      <p:sp>
        <p:nvSpPr>
          <p:cNvPr id="8" name="Inhaltsplatzhalter 3">
            <a:extLst>
              <a:ext uri="{FF2B5EF4-FFF2-40B4-BE49-F238E27FC236}">
                <a16:creationId xmlns:a16="http://schemas.microsoft.com/office/drawing/2014/main" id="{2D4DD8CB-BF8F-CD05-9CA1-8CFBC727BB46}"/>
              </a:ext>
            </a:extLst>
          </p:cNvPr>
          <p:cNvSpPr txBox="1">
            <a:spLocks/>
          </p:cNvSpPr>
          <p:nvPr/>
        </p:nvSpPr>
        <p:spPr>
          <a:xfrm>
            <a:off x="291549" y="1948070"/>
            <a:ext cx="4379842" cy="4205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Blip>
                <a:blip>
                  <a:extLst>
                    <a:ext uri="{96DAC541-7B7A-43D3-8B79-37D633B846F1}">
                      <asvg:svgBlip xmlns:asvg="http://schemas.microsoft.com/office/drawing/2016/SVG/main" r:embed="rId4"/>
                    </a:ext>
                  </a:extLst>
                </a:blip>
              </a:buBlip>
              <a:defRPr sz="20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Tx/>
              <a:buBlip>
                <a:blip r:embed="rId5"/>
              </a:buBlip>
              <a:defRPr sz="18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Tx/>
              <a:buBlip>
                <a:blip r:embed="rId5"/>
              </a:buBlip>
              <a:defRPr sz="1600" b="0" kern="1200">
                <a:solidFill>
                  <a:srgbClr val="194B6E"/>
                </a:solidFill>
                <a:latin typeface="Aptos Light" panose="020B0004020202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Tx/>
              <a:buBlip>
                <a:blip r:embed="rId5"/>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Tx/>
              <a:buBlip>
                <a:blip r:embed="rId5"/>
              </a:buBlip>
              <a:defRPr sz="1400" b="0" kern="1200">
                <a:solidFill>
                  <a:srgbClr val="194B6E"/>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2h-Speicher mit 2 Zyklen</a:t>
            </a:r>
          </a:p>
          <a:p>
            <a:r>
              <a:rPr lang="de-DE"/>
              <a:t>Erlöspotenziale auf den Spot-Märkten weit über den Regelleistungsmärkten</a:t>
            </a:r>
          </a:p>
          <a:p>
            <a:r>
              <a:rPr lang="de-DE"/>
              <a:t>Intelligente Allokation auf die Regelleistungsmärkte bot zusätzliches Erlös-Potenzial für die Cross-Market-Optimierung</a:t>
            </a:r>
          </a:p>
          <a:p>
            <a:pPr marL="0" indent="0">
              <a:buNone/>
            </a:pPr>
            <a:endParaRPr lang="de-DE"/>
          </a:p>
          <a:p>
            <a:pPr marL="0" indent="0">
              <a:buFontTx/>
              <a:buNone/>
            </a:pPr>
            <a:endParaRPr lang="de-DE"/>
          </a:p>
        </p:txBody>
      </p:sp>
      <p:sp>
        <p:nvSpPr>
          <p:cNvPr id="3" name="Rechteck: abgerundete Ecken 2">
            <a:extLst>
              <a:ext uri="{FF2B5EF4-FFF2-40B4-BE49-F238E27FC236}">
                <a16:creationId xmlns:a16="http://schemas.microsoft.com/office/drawing/2014/main" id="{DFE93CDD-CF4D-6642-BEF6-4C7F2027274A}"/>
              </a:ext>
            </a:extLst>
          </p:cNvPr>
          <p:cNvSpPr/>
          <p:nvPr/>
        </p:nvSpPr>
        <p:spPr>
          <a:xfrm>
            <a:off x="5043487" y="5033176"/>
            <a:ext cx="6466981" cy="519900"/>
          </a:xfrm>
          <a:prstGeom prst="roundRect">
            <a:avLst/>
          </a:prstGeom>
          <a:noFill/>
          <a:ln w="476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0298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F456CE1-D583-AD8A-B3B1-DCA6E2BACF44}"/>
              </a:ext>
            </a:extLst>
          </p:cNvPr>
          <p:cNvSpPr>
            <a:spLocks noGrp="1"/>
          </p:cNvSpPr>
          <p:nvPr>
            <p:ph type="ctrTitle"/>
          </p:nvPr>
        </p:nvSpPr>
        <p:spPr/>
        <p:txBody>
          <a:bodyPr/>
          <a:lstStyle/>
          <a:p>
            <a:r>
              <a:rPr lang="de-DE"/>
              <a:t>Fragen?</a:t>
            </a:r>
          </a:p>
        </p:txBody>
      </p:sp>
      <p:sp>
        <p:nvSpPr>
          <p:cNvPr id="6" name="Untertitel 5">
            <a:extLst>
              <a:ext uri="{FF2B5EF4-FFF2-40B4-BE49-F238E27FC236}">
                <a16:creationId xmlns:a16="http://schemas.microsoft.com/office/drawing/2014/main" id="{62A1D45C-6839-A5F9-62AE-E92B5375A5A4}"/>
              </a:ext>
            </a:extLst>
          </p:cNvPr>
          <p:cNvSpPr>
            <a:spLocks noGrp="1"/>
          </p:cNvSpPr>
          <p:nvPr>
            <p:ph type="subTitle" idx="1"/>
          </p:nvPr>
        </p:nvSpPr>
        <p:spPr/>
        <p:txBody>
          <a:bodyPr/>
          <a:lstStyle/>
          <a:p>
            <a:r>
              <a:rPr lang="de-DE"/>
              <a:t>Nutzen Sie gerne die F&amp;A-Funktion, um Ihre Fragen zu stellen.</a:t>
            </a:r>
          </a:p>
        </p:txBody>
      </p:sp>
      <p:pic>
        <p:nvPicPr>
          <p:cNvPr id="4" name="Bildplatzhalter 3" descr="Ein Bild, das Gras, Wolke, draußen, Landschaft enthält.  KI-generierte Inhalte können fehlerhaft sein.">
            <a:extLst>
              <a:ext uri="{FF2B5EF4-FFF2-40B4-BE49-F238E27FC236}">
                <a16:creationId xmlns:a16="http://schemas.microsoft.com/office/drawing/2014/main" id="{D172A5DD-35E8-9D38-8707-15D614935E34}"/>
              </a:ext>
            </a:extLst>
          </p:cNvPr>
          <p:cNvPicPr>
            <a:picLocks noGrp="1" noChangeAspect="1"/>
          </p:cNvPicPr>
          <p:nvPr>
            <p:ph type="pic" sz="quarter" idx="10"/>
          </p:nvPr>
        </p:nvPicPr>
        <p:blipFill>
          <a:blip r:embed="rId2"/>
          <a:srcRect l="28737" r="28737"/>
          <a:stretch>
            <a:fillRect/>
          </a:stretch>
        </p:blipFill>
        <p:spPr/>
      </p:pic>
    </p:spTree>
    <p:extLst>
      <p:ext uri="{BB962C8B-B14F-4D97-AF65-F5344CB8AC3E}">
        <p14:creationId xmlns:p14="http://schemas.microsoft.com/office/powerpoint/2010/main" val="2409373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DE09-7376-CDC8-5C4D-3593F9DEAF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8A822BA-00F9-01BA-3817-F9B7CEB46FDE}"/>
              </a:ext>
            </a:extLst>
          </p:cNvPr>
          <p:cNvSpPr>
            <a:spLocks noGrp="1"/>
          </p:cNvSpPr>
          <p:nvPr>
            <p:ph type="ctrTitle"/>
          </p:nvPr>
        </p:nvSpPr>
        <p:spPr>
          <a:xfrm>
            <a:off x="254626" y="745384"/>
            <a:ext cx="6614018" cy="720844"/>
          </a:xfrm>
        </p:spPr>
        <p:txBody>
          <a:bodyPr/>
          <a:lstStyle/>
          <a:p>
            <a:r>
              <a:rPr lang="de-DE"/>
              <a:t>Fortsetzung folgt…</a:t>
            </a:r>
          </a:p>
        </p:txBody>
      </p:sp>
      <p:pic>
        <p:nvPicPr>
          <p:cNvPr id="6" name="Bildplatzhalter 5" descr="Ein Bild, das draußen, Himmel, Windmühle, Gras enthält.  KI-generierte Inhalte können fehlerhaft sein.">
            <a:extLst>
              <a:ext uri="{FF2B5EF4-FFF2-40B4-BE49-F238E27FC236}">
                <a16:creationId xmlns:a16="http://schemas.microsoft.com/office/drawing/2014/main" id="{FB9C2FF0-6879-F099-FEF3-612F2749E253}"/>
              </a:ext>
            </a:extLst>
          </p:cNvPr>
          <p:cNvPicPr>
            <a:picLocks noGrp="1" noChangeAspect="1"/>
          </p:cNvPicPr>
          <p:nvPr>
            <p:ph type="pic" sz="quarter" idx="10"/>
          </p:nvPr>
        </p:nvPicPr>
        <p:blipFill>
          <a:blip r:embed="rId2"/>
          <a:srcRect l="28728" r="28728"/>
          <a:stretch>
            <a:fillRect/>
          </a:stretch>
        </p:blipFill>
        <p:spPr/>
      </p:pic>
      <p:pic>
        <p:nvPicPr>
          <p:cNvPr id="4" name="Grafik 3">
            <a:extLst>
              <a:ext uri="{FF2B5EF4-FFF2-40B4-BE49-F238E27FC236}">
                <a16:creationId xmlns:a16="http://schemas.microsoft.com/office/drawing/2014/main" id="{B08F060D-F33F-0678-EFE7-28AF43EC0692}"/>
              </a:ext>
            </a:extLst>
          </p:cNvPr>
          <p:cNvPicPr>
            <a:picLocks noChangeAspect="1"/>
          </p:cNvPicPr>
          <p:nvPr/>
        </p:nvPicPr>
        <p:blipFill>
          <a:blip r:embed="rId3"/>
          <a:stretch>
            <a:fillRect/>
          </a:stretch>
        </p:blipFill>
        <p:spPr>
          <a:xfrm>
            <a:off x="119187" y="1754440"/>
            <a:ext cx="7962132" cy="4458794"/>
          </a:xfrm>
          <a:prstGeom prst="rect">
            <a:avLst/>
          </a:prstGeom>
        </p:spPr>
      </p:pic>
    </p:spTree>
    <p:extLst>
      <p:ext uri="{BB962C8B-B14F-4D97-AF65-F5344CB8AC3E}">
        <p14:creationId xmlns:p14="http://schemas.microsoft.com/office/powerpoint/2010/main" val="1201221923"/>
      </p:ext>
    </p:extLst>
  </p:cSld>
  <p:clrMapOvr>
    <a:masterClrMapping/>
  </p:clrMapOvr>
</p:sld>
</file>

<file path=ppt/theme/theme1.xml><?xml version="1.0" encoding="utf-8"?>
<a:theme xmlns:a="http://schemas.openxmlformats.org/drawingml/2006/main" name="Quadra Energy">
  <a:themeElements>
    <a:clrScheme name="Benutzerdefiniert 1">
      <a:dk1>
        <a:sysClr val="windowText" lastClr="000000"/>
      </a:dk1>
      <a:lt1>
        <a:sysClr val="window" lastClr="FFFFFF"/>
      </a:lt1>
      <a:dk2>
        <a:srgbClr val="0E2841"/>
      </a:dk2>
      <a:lt2>
        <a:srgbClr val="E8E8E8"/>
      </a:lt2>
      <a:accent1>
        <a:srgbClr val="60BEDC"/>
      </a:accent1>
      <a:accent2>
        <a:srgbClr val="93E28E"/>
      </a:accent2>
      <a:accent3>
        <a:srgbClr val="215274"/>
      </a:accent3>
      <a:accent4>
        <a:srgbClr val="0F9ED5"/>
      </a:accent4>
      <a:accent5>
        <a:srgbClr val="0E2841"/>
      </a:accent5>
      <a:accent6>
        <a:srgbClr val="2F74A3"/>
      </a:accent6>
      <a:hlink>
        <a:srgbClr val="93E28E"/>
      </a:hlink>
      <a:folHlink>
        <a:srgbClr val="60BEDC"/>
      </a:folHlink>
    </a:clrScheme>
    <a:fontScheme name="QUADRA">
      <a:majorFont>
        <a:latin typeface="Aptos Bold"/>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48000">
              <a:srgbClr val="60BEDC"/>
            </a:gs>
            <a:gs pos="100000">
              <a:srgbClr val="93E28E"/>
            </a:gs>
          </a:gsLst>
          <a:lin ang="0" scaled="0"/>
        </a:gra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D57F5BBEEAF474E947610197FEADEAE" ma:contentTypeVersion="16" ma:contentTypeDescription="Ein neues Dokument erstellen." ma:contentTypeScope="" ma:versionID="58089d9b9fa3e177dba001a48e112837">
  <xsd:schema xmlns:xsd="http://www.w3.org/2001/XMLSchema" xmlns:xs="http://www.w3.org/2001/XMLSchema" xmlns:p="http://schemas.microsoft.com/office/2006/metadata/properties" xmlns:ns2="a2a0db32-7af7-4dab-a5ae-224729f6b2cb" xmlns:ns3="d2b76e95-50fe-42cb-9690-b388414ed7b7" targetNamespace="http://schemas.microsoft.com/office/2006/metadata/properties" ma:root="true" ma:fieldsID="13f982cf9c5a8ab06d036742f61f5d7e" ns2:_="" ns3:_="">
    <xsd:import namespace="a2a0db32-7af7-4dab-a5ae-224729f6b2cb"/>
    <xsd:import namespace="d2b76e95-50fe-42cb-9690-b388414ed7b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a0db32-7af7-4dab-a5ae-224729f6b2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markierungen" ma:readOnly="false" ma:fieldId="{5cf76f15-5ced-4ddc-b409-7134ff3c332f}" ma:taxonomyMulti="true" ma:sspId="bf5338be-de5a-464a-892e-8666f36c8657"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b76e95-50fe-42cb-9690-b388414ed7b7" elementFormDefault="qualified">
    <xsd:import namespace="http://schemas.microsoft.com/office/2006/documentManagement/types"/>
    <xsd:import namespace="http://schemas.microsoft.com/office/infopath/2007/PartnerControls"/>
    <xsd:element name="SharedWithUsers" ma:index="15"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Freigegeben für - Details" ma:internalName="SharedWithDetails" ma:readOnly="true">
      <xsd:simpleType>
        <xsd:restriction base="dms:Note">
          <xsd:maxLength value="255"/>
        </xsd:restriction>
      </xsd:simpleType>
    </xsd:element>
    <xsd:element name="TaxCatchAll" ma:index="20" nillable="true" ma:displayName="Taxonomy Catch All Column" ma:hidden="true" ma:list="{766b9685-b660-4543-9502-fb6e6997d6c7}" ma:internalName="TaxCatchAll" ma:showField="CatchAllData" ma:web="d2b76e95-50fe-42cb-9690-b388414ed7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2a0db32-7af7-4dab-a5ae-224729f6b2cb">
      <Terms xmlns="http://schemas.microsoft.com/office/infopath/2007/PartnerControls"/>
    </lcf76f155ced4ddcb4097134ff3c332f>
    <TaxCatchAll xmlns="d2b76e95-50fe-42cb-9690-b388414ed7b7" xsi:nil="true"/>
  </documentManagement>
</p:properties>
</file>

<file path=customXml/itemProps1.xml><?xml version="1.0" encoding="utf-8"?>
<ds:datastoreItem xmlns:ds="http://schemas.openxmlformats.org/officeDocument/2006/customXml" ds:itemID="{9F815BAD-A4D5-4616-92F1-CD13CE7AE375}">
  <ds:schemaRefs>
    <ds:schemaRef ds:uri="http://schemas.microsoft.com/sharepoint/v3/contenttype/forms"/>
  </ds:schemaRefs>
</ds:datastoreItem>
</file>

<file path=customXml/itemProps2.xml><?xml version="1.0" encoding="utf-8"?>
<ds:datastoreItem xmlns:ds="http://schemas.openxmlformats.org/officeDocument/2006/customXml" ds:itemID="{385E23C3-FD75-43DA-984C-6FE380FDA168}">
  <ds:schemaRefs>
    <ds:schemaRef ds:uri="a2a0db32-7af7-4dab-a5ae-224729f6b2cb"/>
    <ds:schemaRef ds:uri="d2b76e95-50fe-42cb-9690-b388414ed7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D4997C8-0410-4254-87D4-6CC9F43C888A}">
  <ds:schemaRefs>
    <ds:schemaRef ds:uri="a2a0db32-7af7-4dab-a5ae-224729f6b2cb"/>
    <ds:schemaRef ds:uri="d2b76e95-50fe-42cb-9690-b388414ed7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33</Slides>
  <Notes>28</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Quadra Energy</vt:lpstr>
      <vt:lpstr>QUADRA BESS Webinar</vt:lpstr>
      <vt:lpstr>QUADRA BESS Webinar</vt:lpstr>
      <vt:lpstr>PowerPoint Presentation</vt:lpstr>
      <vt:lpstr>Die Webinar-Spielregeln</vt:lpstr>
      <vt:lpstr>Rückblick Sommer 2026: Ein Sommer der Extreme</vt:lpstr>
      <vt:lpstr>Speicherwirkung am Strommarkt</vt:lpstr>
      <vt:lpstr>Das Spot-Preisgebirge im Jahresverlauf 2026</vt:lpstr>
      <vt:lpstr>Fallbeispiel 25.08.</vt:lpstr>
      <vt:lpstr>PowerPoint Presentation</vt:lpstr>
      <vt:lpstr>Hellbrise am 13.06.2026</vt:lpstr>
      <vt:lpstr>Hellbrise am 13.06.2026</vt:lpstr>
      <vt:lpstr>Preisbewegungen durch Prognosefehler am 28.08.</vt:lpstr>
      <vt:lpstr>Speicherwirkung am Strommarkt</vt:lpstr>
      <vt:lpstr>Markttrends &amp; News</vt:lpstr>
      <vt:lpstr>Ausbau Großbatteriespeicher</vt:lpstr>
      <vt:lpstr>Ausbau Großbatteriespeicher</vt:lpstr>
      <vt:lpstr>Ausbau Großbatteriespeicher</vt:lpstr>
      <vt:lpstr>Co-Location in Deutschland</vt:lpstr>
      <vt:lpstr>Regulatorik: EEG 2027 &amp; Netzpaket</vt:lpstr>
      <vt:lpstr>Regulatorik: Netzentgelte (AgNes)</vt:lpstr>
      <vt:lpstr>Regulatorik: Multi-Use (MiSpeL)</vt:lpstr>
      <vt:lpstr>Marktüberblick September</vt:lpstr>
      <vt:lpstr>Vermarktungsstrategien für Batteriespeicher</vt:lpstr>
      <vt:lpstr>Top-Bottom Spreads (4h) im DA</vt:lpstr>
      <vt:lpstr>Top-Bottom Spreads (4h) im DA und ID</vt:lpstr>
      <vt:lpstr>Das Spot-Preisgebirge im Jahresverlauf 2026</vt:lpstr>
      <vt:lpstr>Durchschnittliche PRL-Preise</vt:lpstr>
      <vt:lpstr>Durchschnittliche Leistungspreise (DuLp) im SRL-Markt</vt:lpstr>
      <vt:lpstr>Erlöspotenziale Batteriespeicher September</vt:lpstr>
      <vt:lpstr>Quadra Performance im September 2026</vt:lpstr>
      <vt:lpstr>Quadra Performance im September 2026</vt:lpstr>
      <vt:lpstr>Fragen?</vt:lpstr>
      <vt:lpstr>Fortsetzung folgt…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fuchs&amp;maus</dc:creator>
  <cp:revision>3</cp:revision>
  <dcterms:created xsi:type="dcterms:W3CDTF">2025-10-24T03:38:53Z</dcterms:created>
  <dcterms:modified xsi:type="dcterms:W3CDTF">2026-10-06T09:34:35Z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0x010100FD57F5BBEEAF474E947610197FEADEAE</vt:lpwstr>
  </property>
  <property fmtid="{D5CDD505-2E9C-101B-9397-08002B2CF9AE}" pid="3" name="MediaServiceImageTags">
    <vt:lpwstr/>
  </property>
</Properties>
</file>